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257" r:id="rId3"/>
    <p:sldId id="258" r:id="rId4"/>
    <p:sldId id="260" r:id="rId5"/>
    <p:sldId id="373" r:id="rId6"/>
    <p:sldId id="262" r:id="rId7"/>
    <p:sldId id="308" r:id="rId8"/>
    <p:sldId id="310" r:id="rId9"/>
    <p:sldId id="312" r:id="rId10"/>
    <p:sldId id="322" r:id="rId11"/>
    <p:sldId id="266" r:id="rId12"/>
    <p:sldId id="323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263" r:id="rId32"/>
    <p:sldId id="340" r:id="rId33"/>
    <p:sldId id="341" r:id="rId34"/>
    <p:sldId id="342" r:id="rId35"/>
    <p:sldId id="343" r:id="rId36"/>
    <p:sldId id="344" r:id="rId37"/>
    <p:sldId id="345" r:id="rId38"/>
    <p:sldId id="352" r:id="rId39"/>
    <p:sldId id="268" r:id="rId40"/>
    <p:sldId id="267" r:id="rId41"/>
    <p:sldId id="269" r:id="rId42"/>
    <p:sldId id="270" r:id="rId43"/>
    <p:sldId id="347" r:id="rId44"/>
    <p:sldId id="348" r:id="rId45"/>
    <p:sldId id="349" r:id="rId46"/>
    <p:sldId id="354" r:id="rId47"/>
    <p:sldId id="353" r:id="rId48"/>
    <p:sldId id="350" r:id="rId49"/>
    <p:sldId id="351" r:id="rId50"/>
    <p:sldId id="265" r:id="rId51"/>
    <p:sldId id="301" r:id="rId52"/>
    <p:sldId id="303" r:id="rId53"/>
    <p:sldId id="304" r:id="rId54"/>
    <p:sldId id="305" r:id="rId55"/>
    <p:sldId id="306" r:id="rId56"/>
    <p:sldId id="307" r:id="rId57"/>
    <p:sldId id="335" r:id="rId58"/>
    <p:sldId id="334" r:id="rId59"/>
    <p:sldId id="259" r:id="rId60"/>
    <p:sldId id="271" r:id="rId61"/>
    <p:sldId id="261" r:id="rId62"/>
    <p:sldId id="272" r:id="rId63"/>
    <p:sldId id="273" r:id="rId64"/>
    <p:sldId id="274" r:id="rId65"/>
    <p:sldId id="275" r:id="rId66"/>
    <p:sldId id="276" r:id="rId67"/>
    <p:sldId id="277" r:id="rId68"/>
    <p:sldId id="278" r:id="rId69"/>
    <p:sldId id="279" r:id="rId70"/>
    <p:sldId id="337" r:id="rId71"/>
    <p:sldId id="280" r:id="rId72"/>
    <p:sldId id="281" r:id="rId73"/>
    <p:sldId id="282" r:id="rId74"/>
    <p:sldId id="283" r:id="rId75"/>
    <p:sldId id="284" r:id="rId76"/>
    <p:sldId id="285" r:id="rId77"/>
    <p:sldId id="286" r:id="rId78"/>
    <p:sldId id="287" r:id="rId79"/>
    <p:sldId id="288" r:id="rId80"/>
    <p:sldId id="289" r:id="rId81"/>
    <p:sldId id="290" r:id="rId82"/>
    <p:sldId id="338" r:id="rId83"/>
    <p:sldId id="292" r:id="rId84"/>
    <p:sldId id="293" r:id="rId85"/>
    <p:sldId id="294" r:id="rId86"/>
    <p:sldId id="339" r:id="rId87"/>
    <p:sldId id="295" r:id="rId88"/>
    <p:sldId id="296" r:id="rId89"/>
    <p:sldId id="297" r:id="rId90"/>
    <p:sldId id="298" r:id="rId91"/>
    <p:sldId id="299" r:id="rId92"/>
    <p:sldId id="300" r:id="rId93"/>
    <p:sldId id="264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4" r:id="rId110"/>
    <p:sldId id="371" r:id="rId111"/>
    <p:sldId id="372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11"/>
    <p:restoredTop sz="96327"/>
  </p:normalViewPr>
  <p:slideViewPr>
    <p:cSldViewPr snapToGrid="0">
      <p:cViewPr varScale="1">
        <p:scale>
          <a:sx n="119" d="100"/>
          <a:sy n="119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5D9D7-A29F-5045-8531-8DD209AC8AE0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A8FB6-CA05-264F-A380-7A32D78018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4864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26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3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8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63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02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00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0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0CBE6-BE2C-44E0-2ABD-DFE739755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1C381B-A616-2353-4742-98185D235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0F064-C69A-E014-029B-FB2D3849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3016B-EF40-855D-2A8C-409A94F5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C3988-B1F7-853F-4733-C1DFFB5E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7468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69C67-AADC-8C94-97FA-079B3143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BC22A4-FC6D-2222-C1B6-BC8A3085F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7E9B29-A516-D461-3B64-310BBF8BA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654853-882E-9391-575C-C0AC06DF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1EDE1-F072-8D89-BA74-84352D36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792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586E78-8199-730E-4D4B-E212AA2F5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4F39E2-5B35-F8AD-F13A-F8461EBCA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D18AB-1A05-3772-8B76-AC267B7B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4201E5-C346-C85C-516E-12839717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DE582-583A-3C1E-B519-5F8328FF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1260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27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285C4-DC6D-1CD7-A7B6-48821AEE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3D40B-4C7D-5AA7-95BB-682EE7A7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3809A-9EB7-AFEA-AEBA-4D8277AC8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84E0B-3805-EF03-467B-C90955B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0EE8E-BDFD-411C-9C32-BAA5BE4C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61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03A38-4D2E-96D8-AB34-B999B816F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1B424-BA12-DA48-8A2B-14987A1DE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974B0-97CC-807E-DF39-04B3138A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4863C-A0EC-7BD5-C22C-50786010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6BF06-1E23-DF49-4A6C-FFEACCB8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226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BEA74-A562-354D-86F1-73313C17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26917-72B5-D489-7188-904A668E4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02D14A-F17D-6FC1-880F-966230EBC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E263D3-587E-7BE6-844F-7FA81561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10386E-97C0-9C8A-DD3D-1D66DA6B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BCBA3A-97AB-936F-A8DC-3A03F58F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84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F28BB-9C36-9F67-787D-B771608D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14359-79B6-B797-E50A-80941DE40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AFFD9D-9A85-17DB-7E7B-3EFDA740D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C1C463-FCA2-7D51-4CFB-8DEC6A40D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52BF5B-BC81-EFCA-9D15-3760EA419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C0AAF6-988B-3160-C581-CFCBC97F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2D973F-0A43-2562-F67A-9C214305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B645AF-E8F5-AFF5-6090-CCB685EC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4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590B6-9988-AF2C-AE66-641615A2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324292-A86C-C327-8730-AB9849763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797832-2457-1B64-9B10-086762EC2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4C1FAF-94B1-653E-5079-17648381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99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1D50A0-F55E-947D-4582-8779796F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2EEEBD-0681-298B-FE31-6BD2A74C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D043FE-FEF8-2848-29FA-A13255BC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815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C2D47-0758-AF1F-F39C-927164CA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566B5-FA80-49F0-522D-C9B050995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D11C38-3B1F-2ACC-A49C-555A13020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C1D83F-4826-1713-197E-8E43FFED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C2729C-7282-E806-E41D-44DF58ABB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8B15FF-E89A-CA80-3280-7830A09A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871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E7D1B-9E8E-5276-CC15-DA6EE4C58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B29FE1-4827-3132-F447-6C486128E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C0E20C-C1BC-3A47-04E3-0B1FAE804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F06EC2-9AD1-763C-747A-B9E3AAB4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A21747-6D73-BD20-711F-49F96411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E1F825-7E0B-E3D1-55D3-63883671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494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CA9FD0-C103-A838-4DB4-45DE1E1F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9D8D7-C5BF-07B3-CA8F-3CD9B385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B401F-BBE8-E018-3416-ABECEA332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A6D84-4358-E045-AB1C-660F3A65D168}" type="datetimeFigureOut">
              <a:rPr kumimoji="1" lang="ko-KR" altLang="en-US" smtClean="0"/>
              <a:t>2024-01-23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C8F82-DCC5-177D-EDA6-C948C3DB3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64FA4F-FA49-5178-8D89-1F272DF5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9F0AA-DA3D-494B-ADA4-4CCE098C8C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23.png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3.png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23.png"/><Relationship Id="rId4" Type="http://schemas.openxmlformats.org/officeDocument/2006/relationships/image" Target="../media/image1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8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9.png"/><Relationship Id="rId4" Type="http://schemas.openxmlformats.org/officeDocument/2006/relationships/image" Target="../media/image18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AC1E4-F7C4-E621-0DA6-B4D95D001B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" altLang="ko-KR" dirty="0">
                <a:solidFill>
                  <a:schemeClr val="bg1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MY ANIME LIST </a:t>
            </a:r>
            <a:br>
              <a:rPr kumimoji="1" lang="en" altLang="ko-KR" dirty="0">
                <a:solidFill>
                  <a:schemeClr val="bg1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</a:br>
            <a:r>
              <a:rPr kumimoji="1" lang="en" altLang="ko-KR" dirty="0">
                <a:solidFill>
                  <a:schemeClr val="bg1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DATA SET </a:t>
            </a:r>
            <a:r>
              <a:rPr kumimoji="1" lang="ko-KR" altLang="en-US" dirty="0">
                <a:solidFill>
                  <a:schemeClr val="bg1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시각화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FF1EF6-44C9-41D3-3C56-72AA8E8FB2D5}"/>
              </a:ext>
            </a:extLst>
          </p:cNvPr>
          <p:cNvGrpSpPr/>
          <p:nvPr/>
        </p:nvGrpSpPr>
        <p:grpSpPr>
          <a:xfrm>
            <a:off x="7293430" y="5182985"/>
            <a:ext cx="4293325" cy="1492028"/>
            <a:chOff x="7323909" y="4679242"/>
            <a:chExt cx="4293325" cy="14920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F27D1D-346B-0FF9-8D01-7B0F2C10C947}"/>
                </a:ext>
              </a:extLst>
            </p:cNvPr>
            <p:cNvSpPr/>
            <p:nvPr/>
          </p:nvSpPr>
          <p:spPr>
            <a:xfrm>
              <a:off x="7323909" y="4679242"/>
              <a:ext cx="4293325" cy="149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278767F-F9C4-B99F-3342-18F531112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88809" y="4897058"/>
              <a:ext cx="1023969" cy="1056395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E47BF41-3F83-A88A-BC42-4FDD8A81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34916"/>
            <a:ext cx="7772400" cy="29764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79CB64-223A-E6D1-BF7B-662B14DBD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865150"/>
            <a:ext cx="7772400" cy="11469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8C8ED5-9801-7A8C-B80B-52CF8CE47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401" y="5684362"/>
            <a:ext cx="30988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4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A4F9B-9F79-F443-69B8-658232C39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설, 포유류, 가상의 캐릭터이(가) 표시된 사진&#10;&#10;자동 생성된 설명">
            <a:extLst>
              <a:ext uri="{FF2B5EF4-FFF2-40B4-BE49-F238E27FC236}">
                <a16:creationId xmlns:a16="http://schemas.microsoft.com/office/drawing/2014/main" id="{99AC4EB8-6D49-2A0B-49DE-559FA593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934" y="1285732"/>
            <a:ext cx="1772983" cy="2520000"/>
          </a:xfrm>
          <a:prstGeom prst="rect">
            <a:avLst/>
          </a:prstGeom>
        </p:spPr>
      </p:pic>
      <p:pic>
        <p:nvPicPr>
          <p:cNvPr id="7" name="그림 6" descr="텍스트, 아니메, 소설, 만화 영화이(가) 표시된 사진&#10;&#10;자동 생성된 설명">
            <a:extLst>
              <a:ext uri="{FF2B5EF4-FFF2-40B4-BE49-F238E27FC236}">
                <a16:creationId xmlns:a16="http://schemas.microsoft.com/office/drawing/2014/main" id="{4655F6CA-3D94-0872-17F8-CDAEC2F76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36" y="1285732"/>
            <a:ext cx="1769663" cy="2520000"/>
          </a:xfrm>
          <a:prstGeom prst="rect">
            <a:avLst/>
          </a:prstGeom>
        </p:spPr>
      </p:pic>
      <p:pic>
        <p:nvPicPr>
          <p:cNvPr id="9" name="그림 8" descr="의류, 구름, 하늘, 텍스트이(가) 표시된 사진&#10;&#10;자동 생성된 설명">
            <a:extLst>
              <a:ext uri="{FF2B5EF4-FFF2-40B4-BE49-F238E27FC236}">
                <a16:creationId xmlns:a16="http://schemas.microsoft.com/office/drawing/2014/main" id="{BFBB8776-BE97-6946-299C-77B949C91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927" y="1285732"/>
            <a:ext cx="1769663" cy="2520000"/>
          </a:xfrm>
          <a:prstGeom prst="rect">
            <a:avLst/>
          </a:prstGeom>
        </p:spPr>
      </p:pic>
      <p:pic>
        <p:nvPicPr>
          <p:cNvPr id="11" name="그림 10" descr="아니메, 소설, 포스터, 만화 영화이(가) 표시된 사진&#10;&#10;자동 생성된 설명">
            <a:extLst>
              <a:ext uri="{FF2B5EF4-FFF2-40B4-BE49-F238E27FC236}">
                <a16:creationId xmlns:a16="http://schemas.microsoft.com/office/drawing/2014/main" id="{270B5113-F294-4207-7667-DEC221EF9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296" y="1285732"/>
            <a:ext cx="1737931" cy="2520000"/>
          </a:xfrm>
          <a:prstGeom prst="rect">
            <a:avLst/>
          </a:prstGeom>
        </p:spPr>
      </p:pic>
      <p:pic>
        <p:nvPicPr>
          <p:cNvPr id="13" name="그림 12" descr="만화 영화, 텍스트, 포유류, 소설이(가) 표시된 사진&#10;&#10;자동 생성된 설명">
            <a:extLst>
              <a:ext uri="{FF2B5EF4-FFF2-40B4-BE49-F238E27FC236}">
                <a16:creationId xmlns:a16="http://schemas.microsoft.com/office/drawing/2014/main" id="{5ABE5FF2-87B3-B427-8896-6BC500811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705" y="1285732"/>
            <a:ext cx="1754516" cy="2520000"/>
          </a:xfrm>
          <a:prstGeom prst="rect">
            <a:avLst/>
          </a:prstGeom>
        </p:spPr>
      </p:pic>
      <p:pic>
        <p:nvPicPr>
          <p:cNvPr id="15" name="그림 14" descr="텍스트, 포스터, 그래픽 디자인, 댄스이(가) 표시된 사진&#10;&#10;자동 생성된 설명">
            <a:extLst>
              <a:ext uri="{FF2B5EF4-FFF2-40B4-BE49-F238E27FC236}">
                <a16:creationId xmlns:a16="http://schemas.microsoft.com/office/drawing/2014/main" id="{707D50BA-914E-E863-0097-FC455FAA13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141" y="4038706"/>
            <a:ext cx="1759776" cy="2520000"/>
          </a:xfrm>
          <a:prstGeom prst="rect">
            <a:avLst/>
          </a:prstGeom>
        </p:spPr>
      </p:pic>
      <p:pic>
        <p:nvPicPr>
          <p:cNvPr id="17" name="그림 16" descr="텍스트, 포스터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1D30242C-4862-7760-744F-B2DA07DF7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1859" y="4038706"/>
            <a:ext cx="1765658" cy="2520000"/>
          </a:xfrm>
          <a:prstGeom prst="rect">
            <a:avLst/>
          </a:prstGeom>
        </p:spPr>
      </p:pic>
      <p:pic>
        <p:nvPicPr>
          <p:cNvPr id="19" name="그림 18" descr="텍스트, 포스터, 암초, 만화 영화이(가) 표시된 사진&#10;&#10;자동 생성된 설명">
            <a:extLst>
              <a:ext uri="{FF2B5EF4-FFF2-40B4-BE49-F238E27FC236}">
                <a16:creationId xmlns:a16="http://schemas.microsoft.com/office/drawing/2014/main" id="{6E0BB509-4EE1-8B1C-922B-A568D0C1D4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336" y="4038706"/>
            <a:ext cx="1769111" cy="2520000"/>
          </a:xfrm>
          <a:prstGeom prst="rect">
            <a:avLst/>
          </a:prstGeom>
        </p:spPr>
      </p:pic>
      <p:pic>
        <p:nvPicPr>
          <p:cNvPr id="21" name="그림 20" descr="텍스트, 하늘, 포스터, 의류이(가) 표시된 사진&#10;&#10;자동 생성된 설명">
            <a:extLst>
              <a:ext uri="{FF2B5EF4-FFF2-40B4-BE49-F238E27FC236}">
                <a16:creationId xmlns:a16="http://schemas.microsoft.com/office/drawing/2014/main" id="{E18946EE-1A24-DFFA-37AA-12DC736F4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451" y="4038706"/>
            <a:ext cx="1759776" cy="2520000"/>
          </a:xfrm>
          <a:prstGeom prst="rect">
            <a:avLst/>
          </a:prstGeom>
        </p:spPr>
      </p:pic>
      <p:pic>
        <p:nvPicPr>
          <p:cNvPr id="23" name="그림 22" descr="스포츠, 신발류, 의류, 포스터이(가) 표시된 사진&#10;&#10;자동 생성된 설명">
            <a:extLst>
              <a:ext uri="{FF2B5EF4-FFF2-40B4-BE49-F238E27FC236}">
                <a16:creationId xmlns:a16="http://schemas.microsoft.com/office/drawing/2014/main" id="{E98D87D9-BD10-9515-E231-1F22249D7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3705" y="4038706"/>
            <a:ext cx="1736220" cy="2520000"/>
          </a:xfrm>
          <a:prstGeom prst="rect">
            <a:avLst/>
          </a:prstGeom>
        </p:spPr>
      </p:pic>
      <p:pic>
        <p:nvPicPr>
          <p:cNvPr id="24" name="그림 23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E2F95CCB-8350-1E49-AD52-915069A926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2111" y="128295"/>
            <a:ext cx="7927777" cy="10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678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"/>
          <p:cNvSpPr/>
          <p:nvPr/>
        </p:nvSpPr>
        <p:spPr>
          <a:xfrm>
            <a:off x="1698328" y="1842852"/>
            <a:ext cx="8795345" cy="938113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6" name="Text 4"/>
          <p:cNvSpPr/>
          <p:nvPr/>
        </p:nvSpPr>
        <p:spPr>
          <a:xfrm>
            <a:off x="1883469" y="1960228"/>
            <a:ext cx="402421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1) user_details_2023.csv 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1883469" y="2367422"/>
            <a:ext cx="402421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source: my Anime List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6284318" y="1960228"/>
            <a:ext cx="402421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2) Japan_exports_by_country.xlsx 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6284318" y="2367422"/>
            <a:ext cx="402421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source: United Nations COMTRADE</a:t>
            </a:r>
            <a:endParaRPr lang="en-US" sz="1458" dirty="0"/>
          </a:p>
        </p:txBody>
      </p:sp>
      <p:sp>
        <p:nvSpPr>
          <p:cNvPr id="10" name="Text 8"/>
          <p:cNvSpPr/>
          <p:nvPr/>
        </p:nvSpPr>
        <p:spPr>
          <a:xfrm>
            <a:off x="1883469" y="2898342"/>
            <a:ext cx="402421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3) Japan_imports_by_country.xlsx</a:t>
            </a:r>
            <a:endParaRPr lang="en-US" sz="1458" dirty="0"/>
          </a:p>
        </p:txBody>
      </p:sp>
      <p:sp>
        <p:nvSpPr>
          <p:cNvPr id="11" name="Text 9"/>
          <p:cNvSpPr/>
          <p:nvPr/>
        </p:nvSpPr>
        <p:spPr>
          <a:xfrm>
            <a:off x="1883469" y="3305536"/>
            <a:ext cx="402421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source: United Nations COMTRADE</a:t>
            </a:r>
            <a:endParaRPr lang="en-US" sz="1458" dirty="0"/>
          </a:p>
        </p:txBody>
      </p:sp>
      <p:sp>
        <p:nvSpPr>
          <p:cNvPr id="12" name="Text 10"/>
          <p:cNvSpPr/>
          <p:nvPr/>
        </p:nvSpPr>
        <p:spPr>
          <a:xfrm>
            <a:off x="6284318" y="2898342"/>
            <a:ext cx="402421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4) World_cities</a:t>
            </a:r>
            <a:endParaRPr lang="en-US" sz="1458" dirty="0"/>
          </a:p>
        </p:txBody>
      </p:sp>
      <p:sp>
        <p:nvSpPr>
          <p:cNvPr id="13" name="Text 11"/>
          <p:cNvSpPr/>
          <p:nvPr/>
        </p:nvSpPr>
        <p:spPr>
          <a:xfrm>
            <a:off x="6284318" y="3305536"/>
            <a:ext cx="402421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source: simple maps</a:t>
            </a:r>
            <a:endParaRPr lang="en-US" sz="1458" dirty="0"/>
          </a:p>
        </p:txBody>
      </p:sp>
      <p:sp>
        <p:nvSpPr>
          <p:cNvPr id="14" name="Shape 12"/>
          <p:cNvSpPr/>
          <p:nvPr/>
        </p:nvSpPr>
        <p:spPr>
          <a:xfrm>
            <a:off x="1698328" y="3719079"/>
            <a:ext cx="8795345" cy="938113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5" name="Text 13"/>
          <p:cNvSpPr/>
          <p:nvPr/>
        </p:nvSpPr>
        <p:spPr>
          <a:xfrm>
            <a:off x="1883469" y="3836455"/>
            <a:ext cx="402421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5) World_population.xlsx</a:t>
            </a:r>
            <a:endParaRPr lang="en-US" sz="1458" dirty="0"/>
          </a:p>
        </p:txBody>
      </p:sp>
      <p:sp>
        <p:nvSpPr>
          <p:cNvPr id="16" name="Text 14"/>
          <p:cNvSpPr/>
          <p:nvPr/>
        </p:nvSpPr>
        <p:spPr>
          <a:xfrm>
            <a:off x="1883469" y="4243649"/>
            <a:ext cx="402421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source: Worldometer</a:t>
            </a:r>
            <a:endParaRPr lang="en-US" sz="1458" dirty="0"/>
          </a:p>
        </p:txBody>
      </p:sp>
      <p:sp>
        <p:nvSpPr>
          <p:cNvPr id="17" name="Text 15"/>
          <p:cNvSpPr/>
          <p:nvPr/>
        </p:nvSpPr>
        <p:spPr>
          <a:xfrm>
            <a:off x="6284318" y="3836455"/>
            <a:ext cx="402421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6A166FA-71A9-1649-A2AD-B1B3B8DAD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22" y="657636"/>
            <a:ext cx="2921907" cy="104030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33CDA76-175A-6891-85CB-2EEE3DF7E85D}"/>
              </a:ext>
            </a:extLst>
          </p:cNvPr>
          <p:cNvGrpSpPr/>
          <p:nvPr/>
        </p:nvGrpSpPr>
        <p:grpSpPr>
          <a:xfrm>
            <a:off x="5884921" y="3984539"/>
            <a:ext cx="4381504" cy="2166046"/>
            <a:chOff x="3832655" y="2613620"/>
            <a:chExt cx="7184984" cy="355197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C150517-A7A4-B107-8ADC-5FDB2E943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7811" b="13068"/>
            <a:stretch/>
          </p:blipFill>
          <p:spPr>
            <a:xfrm>
              <a:off x="7370715" y="4616600"/>
              <a:ext cx="3646924" cy="15489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B53E9E2-7698-9396-F14B-CF1A92FC8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9246" y="2942508"/>
              <a:ext cx="6858393" cy="1548998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9C26B1D-0E4A-750E-B791-645636995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0737" y="4560586"/>
              <a:ext cx="867705" cy="519614"/>
            </a:xfrm>
            <a:prstGeom prst="rect">
              <a:avLst/>
            </a:prstGeom>
          </p:spPr>
        </p:pic>
        <p:pic>
          <p:nvPicPr>
            <p:cNvPr id="23" name="그림 22" descr="그래픽, 폰트, 로고, 원이(가) 표시된 사진&#10;&#10;자동 생성된 설명">
              <a:extLst>
                <a:ext uri="{FF2B5EF4-FFF2-40B4-BE49-F238E27FC236}">
                  <a16:creationId xmlns:a16="http://schemas.microsoft.com/office/drawing/2014/main" id="{F742FFF6-0CD4-C8B0-0C20-02F2F40F9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2655" y="2613620"/>
              <a:ext cx="804469" cy="526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8" y="1923554"/>
            <a:ext cx="4397673" cy="7405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83469" y="2941836"/>
            <a:ext cx="37401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전체 애니 시청자 국가별 분포도 시각화</a:t>
            </a:r>
            <a:endParaRPr lang="en-US" sz="1822" dirty="0"/>
          </a:p>
        </p:txBody>
      </p:sp>
      <p:sp>
        <p:nvSpPr>
          <p:cNvPr id="7" name="Text 4"/>
          <p:cNvSpPr/>
          <p:nvPr/>
        </p:nvSpPr>
        <p:spPr>
          <a:xfrm>
            <a:off x="1883469" y="3342184"/>
            <a:ext cx="4027388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단순 시청자 수와 인구 대비 시청자 수 표시</a:t>
            </a:r>
            <a:endParaRPr lang="en-US" sz="145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3554"/>
            <a:ext cx="4397673" cy="7405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81143" y="2941836"/>
            <a:ext cx="27622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오타쿠 국가별 분포도 시각화</a:t>
            </a:r>
            <a:endParaRPr lang="en-US" sz="1822" dirty="0"/>
          </a:p>
        </p:txBody>
      </p:sp>
      <p:sp>
        <p:nvSpPr>
          <p:cNvPr id="10" name="Text 6"/>
          <p:cNvSpPr/>
          <p:nvPr/>
        </p:nvSpPr>
        <p:spPr>
          <a:xfrm>
            <a:off x="6281143" y="3342184"/>
            <a:ext cx="4027388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단순 오타쿠 수와 인구 대비 오타쿠 표시</a:t>
            </a:r>
            <a:endParaRPr lang="en-US" sz="145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328" y="4101207"/>
            <a:ext cx="4397673" cy="7405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83469" y="5119490"/>
            <a:ext cx="4027388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수출국 순위와 인구 대비 전체 애니 시청자 수 오타쿠 수 상관관계 분석</a:t>
            </a:r>
            <a:endParaRPr lang="en-US" sz="1822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01207"/>
            <a:ext cx="4397673" cy="7405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81143" y="5119490"/>
            <a:ext cx="4027388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수출국 순위와 단순 애니 시청자 수, 오타쿠 수 상관관계 분석</a:t>
            </a:r>
            <a:endParaRPr lang="en-US" sz="1822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88088EB-DB30-B570-F01A-37C155C6F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676" y="763688"/>
            <a:ext cx="2239867" cy="746623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2052" y="1240154"/>
            <a:ext cx="8087896" cy="51714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333" y="3529707"/>
            <a:ext cx="4707334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1A2D1-DD4B-1C85-D119-EB65DD9FB2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50457" y="1036948"/>
            <a:ext cx="8291086" cy="53742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333" y="3529707"/>
            <a:ext cx="4707334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058326-3265-66C4-C459-9875984B2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768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5698" y="1074594"/>
            <a:ext cx="8400603" cy="53749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333" y="3529707"/>
            <a:ext cx="4707334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B490E5-5244-1809-5E12-1D8500513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6801" y="1120555"/>
            <a:ext cx="7978398" cy="5189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333" y="3529707"/>
            <a:ext cx="4707334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81F53-8DA5-7E78-F6BA-12D7997A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321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54520" y="1100886"/>
            <a:ext cx="7282960" cy="54523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333" y="3529707"/>
            <a:ext cx="4707334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406ED-C113-007D-DCB1-759AC1FB4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513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56398" y="1036948"/>
            <a:ext cx="7279203" cy="563974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333" y="3529707"/>
            <a:ext cx="4707334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48B388-643E-D2E9-6B7F-1138F1C2BD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570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0832" y="1181086"/>
            <a:ext cx="6535136" cy="52895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4333" y="3529707"/>
            <a:ext cx="4707334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06A86-E3CC-F3CD-1A37-D66F8B1A0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274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694333" y="3529707"/>
            <a:ext cx="4707334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5F1C1-B98A-4A52-A64C-42DBB6553EFF}"/>
              </a:ext>
            </a:extLst>
          </p:cNvPr>
          <p:cNvSpPr txBox="1"/>
          <p:nvPr/>
        </p:nvSpPr>
        <p:spPr>
          <a:xfrm>
            <a:off x="1801710" y="2522328"/>
            <a:ext cx="8021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76FD6"/>
                </a:solidFill>
                <a:latin typeface="Roboto Slab"/>
              </a:rPr>
              <a:t>각 국가별 애니의 인기와 일본과 무역량의 상관관계는</a:t>
            </a:r>
            <a:endParaRPr lang="en-US" altLang="ko-KR" sz="2000" dirty="0">
              <a:solidFill>
                <a:srgbClr val="476FD6"/>
              </a:solidFill>
              <a:latin typeface="Roboto Slab"/>
            </a:endParaRPr>
          </a:p>
          <a:p>
            <a:endParaRPr lang="en-US" altLang="ko-KR" sz="2000" dirty="0">
              <a:solidFill>
                <a:srgbClr val="476FD6"/>
              </a:solidFill>
              <a:latin typeface="Roboto Slab"/>
            </a:endParaRPr>
          </a:p>
          <a:p>
            <a:r>
              <a:rPr lang="en-US" altLang="ko-KR" sz="2000" dirty="0">
                <a:solidFill>
                  <a:srgbClr val="476FD6"/>
                </a:solidFill>
                <a:latin typeface="Roboto Slab"/>
              </a:rPr>
              <a:t>0.63</a:t>
            </a:r>
            <a:r>
              <a:rPr lang="ko-KR" altLang="en-US" sz="2000" dirty="0">
                <a:solidFill>
                  <a:srgbClr val="476FD6"/>
                </a:solidFill>
                <a:latin typeface="Roboto Slab"/>
              </a:rPr>
              <a:t>이라는 미약한 수치이지만 유의미한 상관관계를 보이고 있다</a:t>
            </a:r>
            <a:r>
              <a:rPr lang="en-US" altLang="ko-KR" sz="2000" dirty="0">
                <a:solidFill>
                  <a:srgbClr val="476FD6"/>
                </a:solidFill>
                <a:latin typeface="Roboto Slab"/>
              </a:rPr>
              <a:t>.</a:t>
            </a:r>
          </a:p>
          <a:p>
            <a:endParaRPr lang="en-US" altLang="ko-KR" sz="2000" dirty="0">
              <a:solidFill>
                <a:srgbClr val="476FD6"/>
              </a:solidFill>
              <a:latin typeface="Roboto Slab"/>
            </a:endParaRPr>
          </a:p>
          <a:p>
            <a:r>
              <a:rPr lang="ko-KR" altLang="en-US" sz="2000" dirty="0">
                <a:solidFill>
                  <a:srgbClr val="476FD6"/>
                </a:solidFill>
                <a:latin typeface="Roboto Slab"/>
              </a:rPr>
              <a:t>허나 두 변수 사이에 상관관계가 있다고 해서 하나가 다른 하나를 원인으로 가정해서는 안 된다</a:t>
            </a:r>
            <a:r>
              <a:rPr lang="en-US" altLang="ko-KR" sz="2000" dirty="0">
                <a:solidFill>
                  <a:srgbClr val="476FD6"/>
                </a:solidFill>
                <a:latin typeface="Roboto Slab"/>
              </a:rPr>
              <a:t>.</a:t>
            </a:r>
            <a:r>
              <a:rPr lang="ko-KR" altLang="en-US" sz="2000" dirty="0">
                <a:solidFill>
                  <a:srgbClr val="476FD6"/>
                </a:solidFill>
                <a:latin typeface="Roboto Slab"/>
              </a:rPr>
              <a:t> </a:t>
            </a:r>
            <a:endParaRPr lang="en-US" altLang="ko-KR" sz="2000" dirty="0">
              <a:solidFill>
                <a:srgbClr val="476FD6"/>
              </a:solidFill>
              <a:latin typeface="Roboto Slab"/>
            </a:endParaRPr>
          </a:p>
          <a:p>
            <a:endParaRPr lang="en-US" altLang="ko-KR" sz="2000" dirty="0">
              <a:solidFill>
                <a:srgbClr val="476FD6"/>
              </a:solidFill>
              <a:latin typeface="Roboto Slab"/>
            </a:endParaRPr>
          </a:p>
          <a:p>
            <a:r>
              <a:rPr lang="ko-KR" altLang="en-US" sz="2000" dirty="0">
                <a:solidFill>
                  <a:srgbClr val="476FD6"/>
                </a:solidFill>
                <a:latin typeface="Roboto Slab"/>
              </a:rPr>
              <a:t>데이터 </a:t>
            </a:r>
            <a:r>
              <a:rPr lang="ko-KR" altLang="en-US" sz="2000" dirty="0" err="1">
                <a:solidFill>
                  <a:srgbClr val="476FD6"/>
                </a:solidFill>
                <a:latin typeface="Roboto Slab"/>
              </a:rPr>
              <a:t>전처리</a:t>
            </a:r>
            <a:r>
              <a:rPr lang="ko-KR" altLang="en-US" sz="2000" dirty="0">
                <a:solidFill>
                  <a:srgbClr val="476FD6"/>
                </a:solidFill>
                <a:latin typeface="Roboto Slab"/>
              </a:rPr>
              <a:t> 과정에서 수많은 변수가 있었기에 신뢰도는 다소 떨어진다</a:t>
            </a:r>
            <a:r>
              <a:rPr lang="en-US" altLang="ko-KR" sz="2000" dirty="0">
                <a:solidFill>
                  <a:srgbClr val="476FD6"/>
                </a:solidFill>
                <a:latin typeface="Roboto Slab"/>
              </a:rPr>
              <a:t>.</a:t>
            </a:r>
            <a:endParaRPr lang="ko-KR" altLang="en-US" sz="2000" dirty="0">
              <a:solidFill>
                <a:srgbClr val="476FD6"/>
              </a:solidFill>
              <a:latin typeface="Roboto Slab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71660C-EA25-F69C-DD42-F947812E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625" y="1143907"/>
            <a:ext cx="1375523" cy="89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04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839916-0BEF-4355-9C2B-8851590E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5090"/>
            <a:ext cx="7772400" cy="10945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B5F5EC-F423-F61C-867A-7DE6A15C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93" y="2728686"/>
            <a:ext cx="5092700" cy="26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AE236B-5B32-63F0-8227-F23AC87F5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" y="1800655"/>
            <a:ext cx="4928572" cy="4323490"/>
          </a:xfrm>
          <a:prstGeom prst="rect">
            <a:avLst/>
          </a:prstGeom>
        </p:spPr>
      </p:pic>
      <p:pic>
        <p:nvPicPr>
          <p:cNvPr id="10" name="그림 9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31E77D0C-941F-ED08-A428-7C754F5DEE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23" t="28250" r="16118" b="16250"/>
          <a:stretch/>
        </p:blipFill>
        <p:spPr>
          <a:xfrm>
            <a:off x="5690573" y="3646714"/>
            <a:ext cx="990601" cy="8055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09F1C8-5FE5-AFA6-994C-265095A89C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03"/>
          <a:stretch/>
        </p:blipFill>
        <p:spPr>
          <a:xfrm>
            <a:off x="10787743" y="1012371"/>
            <a:ext cx="1098550" cy="1268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4234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1698328" y="2072311"/>
            <a:ext cx="8795345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분석의 한계(실력의 한계)</a:t>
            </a: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58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라틴 문자 외의 다른 문자(한글, 히라가나, 가타카나, 한문, 해석 가능한 특수문자자  등)들은 제외했기에 아시아 국가들을 비롯하여 라틴문자 비사용국가들의 통계가 현저하게 적은 결과가 나왔다. 또한 My anime list는 영미권 대상 애니 플래폼 기업이기에 아시안 데이터가 비교적 적다.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1698328" y="3169075"/>
            <a:ext cx="8795345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가설의 한계</a:t>
            </a: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58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모든 문화는 초월적 차원을 다루는 언어를 가지고 있고 그것들은 많은 공동지대를 가지고 있다. 즉 고도로 일반화된 문화적 차원을 배제하고 경제 교역량만을 따지는 것으로는 일본 애니메이션이 각 국가에 인기있는 원인을 모두 설명하는 것은 아니다. 구체적 현실에서는 문화와 경제의 구분도 사실상 </a:t>
            </a:r>
            <a:r>
              <a:rPr lang="en-US" sz="1458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어렵다</a:t>
            </a: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>
              <a:lnSpc>
                <a:spcPts val="2332"/>
              </a:lnSpc>
            </a:pPr>
            <a:endParaRPr lang="en-US" sz="1458" dirty="0">
              <a:solidFill>
                <a:srgbClr val="15213F"/>
              </a:solidFill>
              <a:latin typeface="Roboto" pitchFamily="34" charset="0"/>
              <a:ea typeface="Roboto" pitchFamily="34" charset="-122"/>
            </a:endParaRPr>
          </a:p>
          <a:p>
            <a:pPr>
              <a:lnSpc>
                <a:spcPts val="2332"/>
              </a:lnSpc>
            </a:pPr>
            <a:endParaRPr lang="en-US" sz="1458" dirty="0"/>
          </a:p>
        </p:txBody>
      </p:sp>
      <p:sp>
        <p:nvSpPr>
          <p:cNvPr id="9" name="Text 6"/>
          <p:cNvSpPr/>
          <p:nvPr/>
        </p:nvSpPr>
        <p:spPr>
          <a:xfrm>
            <a:off x="1698328" y="4620663"/>
            <a:ext cx="8795345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그러나 일본의 국가별 수출입 수치와 애니메이션 팬의 세계 분포와 그 수치 비교 시각화는 아직 충분히 시도되지 않았기에 이 분석의 의의가 있다.</a:t>
            </a:r>
            <a:endParaRPr lang="en-US" sz="1458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A2C84A-C32F-4078-3216-0C2E1D92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25" y="1161016"/>
            <a:ext cx="2774292" cy="836811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1698328" y="2995018"/>
            <a:ext cx="8795345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Anime Industry, Networks of Participation, and Environments for the Management of Content in Japan - Álvaro David Hernández Hernández. MDPI. 2018</a:t>
            </a:r>
            <a:endParaRPr lang="en-US" sz="1822" dirty="0"/>
          </a:p>
        </p:txBody>
      </p:sp>
      <p:sp>
        <p:nvSpPr>
          <p:cNvPr id="8" name="Text 5"/>
          <p:cNvSpPr/>
          <p:nvPr/>
        </p:nvSpPr>
        <p:spPr>
          <a:xfrm>
            <a:off x="1698328" y="4140696"/>
            <a:ext cx="8795345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Japanese Media Cultures in Japan and Abroad: Transnational Consumption of Manga, Anime, and Media-Mixes Manuel Hernández-Pérez. MDPI. 2019</a:t>
            </a:r>
            <a:endParaRPr lang="en-US" sz="1822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B1871A-D359-0327-0944-52682E751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8" y="1965285"/>
            <a:ext cx="2983292" cy="7520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394B-8404-AD87-1462-408037F3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BE7BFD-AC59-83C3-45BA-6D843B49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170"/>
            <a:ext cx="7772400" cy="1094562"/>
          </a:xfrm>
          <a:prstGeom prst="rect">
            <a:avLst/>
          </a:prstGeom>
        </p:spPr>
      </p:pic>
      <p:pic>
        <p:nvPicPr>
          <p:cNvPr id="3" name="그림 2" descr="텍스트, 아니메, 소설, 만화 영화이(가) 표시된 사진&#10;&#10;자동 생성된 설명">
            <a:extLst>
              <a:ext uri="{FF2B5EF4-FFF2-40B4-BE49-F238E27FC236}">
                <a16:creationId xmlns:a16="http://schemas.microsoft.com/office/drawing/2014/main" id="{F69BCC88-7F4D-1C0A-87ED-BAF3614C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826" y="1285732"/>
            <a:ext cx="1769663" cy="2520000"/>
          </a:xfrm>
          <a:prstGeom prst="rect">
            <a:avLst/>
          </a:prstGeom>
        </p:spPr>
      </p:pic>
      <p:pic>
        <p:nvPicPr>
          <p:cNvPr id="7" name="그림 6" descr="의류, 구름, 하늘, 텍스트이(가) 표시된 사진&#10;&#10;자동 생성된 설명">
            <a:extLst>
              <a:ext uri="{FF2B5EF4-FFF2-40B4-BE49-F238E27FC236}">
                <a16:creationId xmlns:a16="http://schemas.microsoft.com/office/drawing/2014/main" id="{A15A2774-41A7-FEA9-F740-75B27740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927" y="1285732"/>
            <a:ext cx="1769663" cy="2520000"/>
          </a:xfrm>
          <a:prstGeom prst="rect">
            <a:avLst/>
          </a:prstGeom>
        </p:spPr>
      </p:pic>
      <p:pic>
        <p:nvPicPr>
          <p:cNvPr id="9" name="그림 8" descr="만화 영화, 텍스트, 포유류, 소설이(가) 표시된 사진&#10;&#10;자동 생성된 설명">
            <a:extLst>
              <a:ext uri="{FF2B5EF4-FFF2-40B4-BE49-F238E27FC236}">
                <a16:creationId xmlns:a16="http://schemas.microsoft.com/office/drawing/2014/main" id="{BC8135C6-4A13-634F-5A9E-C666ECEC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36" y="4038706"/>
            <a:ext cx="1754516" cy="2520000"/>
          </a:xfrm>
          <a:prstGeom prst="rect">
            <a:avLst/>
          </a:prstGeom>
        </p:spPr>
      </p:pic>
      <p:pic>
        <p:nvPicPr>
          <p:cNvPr id="13" name="그림 12" descr="텍스트, 포스터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FCF12AC5-D58E-934D-ACCD-AF6055616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59" y="4038706"/>
            <a:ext cx="1765658" cy="2520000"/>
          </a:xfrm>
          <a:prstGeom prst="rect">
            <a:avLst/>
          </a:prstGeom>
        </p:spPr>
      </p:pic>
      <p:pic>
        <p:nvPicPr>
          <p:cNvPr id="14" name="그림 13" descr="텍스트, 포스터, 암초, 만화 영화이(가) 표시된 사진&#10;&#10;자동 생성된 설명">
            <a:extLst>
              <a:ext uri="{FF2B5EF4-FFF2-40B4-BE49-F238E27FC236}">
                <a16:creationId xmlns:a16="http://schemas.microsoft.com/office/drawing/2014/main" id="{3FDD94D6-8E80-508A-9AE6-51732E8FD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337" y="1285732"/>
            <a:ext cx="1769111" cy="2520000"/>
          </a:xfrm>
          <a:prstGeom prst="rect">
            <a:avLst/>
          </a:prstGeom>
        </p:spPr>
      </p:pic>
      <p:pic>
        <p:nvPicPr>
          <p:cNvPr id="15" name="그림 14" descr="텍스트, 하늘, 포스터, 의류이(가) 표시된 사진&#10;&#10;자동 생성된 설명">
            <a:extLst>
              <a:ext uri="{FF2B5EF4-FFF2-40B4-BE49-F238E27FC236}">
                <a16:creationId xmlns:a16="http://schemas.microsoft.com/office/drawing/2014/main" id="{C7DF7953-5DD2-68D4-162E-7004DB5DB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2336" y="1285732"/>
            <a:ext cx="1759776" cy="2520000"/>
          </a:xfrm>
          <a:prstGeom prst="rect">
            <a:avLst/>
          </a:prstGeom>
        </p:spPr>
      </p:pic>
      <p:pic>
        <p:nvPicPr>
          <p:cNvPr id="16" name="그림 15" descr="스포츠, 신발류, 의류, 포스터이(가) 표시된 사진&#10;&#10;자동 생성된 설명">
            <a:extLst>
              <a:ext uri="{FF2B5EF4-FFF2-40B4-BE49-F238E27FC236}">
                <a16:creationId xmlns:a16="http://schemas.microsoft.com/office/drawing/2014/main" id="{D8824981-5959-0404-365C-8741B658CE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0100" y="1285732"/>
            <a:ext cx="1736220" cy="2520000"/>
          </a:xfrm>
          <a:prstGeom prst="rect">
            <a:avLst/>
          </a:prstGeom>
        </p:spPr>
      </p:pic>
      <p:pic>
        <p:nvPicPr>
          <p:cNvPr id="18" name="그림 17" descr="텍스트, 스케치, 그림, 만화 영화이(가) 표시된 사진&#10;&#10;자동 생성된 설명">
            <a:extLst>
              <a:ext uri="{FF2B5EF4-FFF2-40B4-BE49-F238E27FC236}">
                <a16:creationId xmlns:a16="http://schemas.microsoft.com/office/drawing/2014/main" id="{8038874C-B2F5-B210-E5F1-94325E5C4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0100" y="4038706"/>
            <a:ext cx="1769663" cy="2520000"/>
          </a:xfrm>
          <a:prstGeom prst="rect">
            <a:avLst/>
          </a:prstGeom>
        </p:spPr>
      </p:pic>
      <p:pic>
        <p:nvPicPr>
          <p:cNvPr id="20" name="그림 19" descr="텍스트, 그린, 만화 영화, 그래픽 디자인이(가) 표시된 사진&#10;&#10;자동 생성된 설명">
            <a:extLst>
              <a:ext uri="{FF2B5EF4-FFF2-40B4-BE49-F238E27FC236}">
                <a16:creationId xmlns:a16="http://schemas.microsoft.com/office/drawing/2014/main" id="{8C6C6AED-13EC-359B-E16C-DB6952C838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3459" y="4038706"/>
            <a:ext cx="1769663" cy="2520000"/>
          </a:xfrm>
          <a:prstGeom prst="rect">
            <a:avLst/>
          </a:prstGeom>
        </p:spPr>
      </p:pic>
      <p:pic>
        <p:nvPicPr>
          <p:cNvPr id="22" name="그림 21" descr="텍스트, 장난감, 포스터, 스마일리이(가) 표시된 사진&#10;&#10;자동 생성된 설명">
            <a:extLst>
              <a:ext uri="{FF2B5EF4-FFF2-40B4-BE49-F238E27FC236}">
                <a16:creationId xmlns:a16="http://schemas.microsoft.com/office/drawing/2014/main" id="{77C06C4C-41E3-46E0-B420-338472DC65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3826" y="4038706"/>
            <a:ext cx="17248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9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91766-851E-3B0A-7D13-F39EC028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9BD3CA-6555-8EC2-2C09-054A551E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304800"/>
            <a:ext cx="3382071" cy="8599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0ED7ED-B556-483E-63B7-0F8E8C5A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42" y="1349828"/>
            <a:ext cx="1137920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9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3B831-D64E-9184-9F2E-93482F02A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E54BFD-8B7A-7542-CCFB-20D478D92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304800"/>
            <a:ext cx="3382071" cy="859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4964DB-9C42-584E-B3F2-91313E253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21" y="1360713"/>
            <a:ext cx="11428922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76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1F7DC-50DB-DC3A-49F8-5064A0F40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779843-FC65-5979-D4FC-2FAFC439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304800"/>
            <a:ext cx="3382071" cy="8599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093C31-9DA4-3BE5-696F-106FBE6C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557" y="453695"/>
            <a:ext cx="8300955" cy="6099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19E9BE-272C-3FFC-8DBC-B393596CB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67" y="453695"/>
            <a:ext cx="6360419" cy="6159211"/>
          </a:xfrm>
          <a:prstGeom prst="rect">
            <a:avLst/>
          </a:prstGeom>
        </p:spPr>
      </p:pic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A4AD9C33-3169-E58C-5EFE-74FEAE2B3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144" y="1313666"/>
            <a:ext cx="7772400" cy="50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6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CF2F1-DF2D-CFE7-3594-0A892C93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ACE453-78F2-9E28-69D7-F71B7400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304800"/>
            <a:ext cx="3382071" cy="859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FA0DD0-AD6E-1790-83F5-16FA434B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8" y="1274266"/>
            <a:ext cx="11943592" cy="50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37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EBC8E-618C-BA77-BC1D-310A418B9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FC4C15-9261-81E4-74D7-C45C46BC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304800"/>
            <a:ext cx="3382071" cy="8599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033B2F-E489-FCBA-45D2-7356FF3E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2" y="1774057"/>
            <a:ext cx="11814295" cy="35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03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1262-5B53-2F58-E438-7C432E62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835587-319B-310D-0F02-158CB5DD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304800"/>
            <a:ext cx="3382071" cy="859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83E753-55D4-A740-F4C0-5296FAB6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2215611"/>
            <a:ext cx="11241156" cy="29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8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FA7E9-8A16-A078-EF62-491C2490C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29A61D-EF39-2E1D-C24D-36960F07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304800"/>
            <a:ext cx="3382071" cy="8599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1CB7A2-2A9C-9178-A062-0094AE73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71" y="455122"/>
            <a:ext cx="7772400" cy="6100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19FCC6-3D0F-F5D1-AF07-F75270D10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538"/>
          <a:stretch/>
        </p:blipFill>
        <p:spPr>
          <a:xfrm>
            <a:off x="1480261" y="2861330"/>
            <a:ext cx="1197626" cy="15489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106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02820D-D37E-0388-418D-4670F0D61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2" y="404790"/>
            <a:ext cx="7772400" cy="60484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479BE5-BF46-023C-F9C7-AA6D4B3B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742" y="5579009"/>
            <a:ext cx="3581400" cy="8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18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47AC1-21DB-D47B-3C07-657F721FD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2524E9-FA01-27A1-0E0C-055909F2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304800"/>
            <a:ext cx="3382071" cy="859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8D8587-6C01-E643-DD9F-E6E3A474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455" y="1164771"/>
            <a:ext cx="9553090" cy="55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26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6FD59-CBCB-4846-725C-E8F3A057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EA7279-54A8-66F1-8134-FC6C22E3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561289"/>
            <a:ext cx="11615058" cy="42482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84AF28-A0DC-D4AC-1EEC-4F2B4FED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264075"/>
            <a:ext cx="4669107" cy="8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9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588D0-F559-428E-057B-AFD192E92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8CB89A-0D90-6DD7-5EF3-91332BBD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64075"/>
            <a:ext cx="4669107" cy="871460"/>
          </a:xfrm>
          <a:prstGeom prst="rect">
            <a:avLst/>
          </a:prstGeom>
        </p:spPr>
      </p:pic>
      <p:pic>
        <p:nvPicPr>
          <p:cNvPr id="2" name="그림 1" descr="텍스트, 아니메, 소설, 만화 영화이(가) 표시된 사진&#10;&#10;자동 생성된 설명">
            <a:extLst>
              <a:ext uri="{FF2B5EF4-FFF2-40B4-BE49-F238E27FC236}">
                <a16:creationId xmlns:a16="http://schemas.microsoft.com/office/drawing/2014/main" id="{1F0F9AE9-5D35-72BE-BA9B-D9FC00915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443" y="4038706"/>
            <a:ext cx="1769663" cy="2520000"/>
          </a:xfrm>
          <a:prstGeom prst="rect">
            <a:avLst/>
          </a:prstGeom>
        </p:spPr>
      </p:pic>
      <p:pic>
        <p:nvPicPr>
          <p:cNvPr id="4" name="그림 3" descr="의류, 구름, 하늘, 텍스트이(가) 표시된 사진&#10;&#10;자동 생성된 설명">
            <a:extLst>
              <a:ext uri="{FF2B5EF4-FFF2-40B4-BE49-F238E27FC236}">
                <a16:creationId xmlns:a16="http://schemas.microsoft.com/office/drawing/2014/main" id="{834A0F3D-01B1-EEA1-7A5E-D445C111F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60" y="1285732"/>
            <a:ext cx="1769663" cy="2520000"/>
          </a:xfrm>
          <a:prstGeom prst="rect">
            <a:avLst/>
          </a:prstGeom>
        </p:spPr>
      </p:pic>
      <p:pic>
        <p:nvPicPr>
          <p:cNvPr id="5" name="그림 4" descr="만화 영화, 텍스트, 포유류, 소설이(가) 표시된 사진&#10;&#10;자동 생성된 설명">
            <a:extLst>
              <a:ext uri="{FF2B5EF4-FFF2-40B4-BE49-F238E27FC236}">
                <a16:creationId xmlns:a16="http://schemas.microsoft.com/office/drawing/2014/main" id="{FD1FB525-9757-F87F-2154-EAB90E6E5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333" y="4038706"/>
            <a:ext cx="1754516" cy="2520000"/>
          </a:xfrm>
          <a:prstGeom prst="rect">
            <a:avLst/>
          </a:prstGeom>
        </p:spPr>
      </p:pic>
      <p:pic>
        <p:nvPicPr>
          <p:cNvPr id="7" name="그림 6" descr="텍스트, 포스터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556FAB47-A2A8-C0A5-D6BD-B94806FD2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076" y="4038706"/>
            <a:ext cx="1765658" cy="2520000"/>
          </a:xfrm>
          <a:prstGeom prst="rect">
            <a:avLst/>
          </a:prstGeom>
        </p:spPr>
      </p:pic>
      <p:pic>
        <p:nvPicPr>
          <p:cNvPr id="8" name="그림 7" descr="텍스트, 포스터, 암초, 만화 영화이(가) 표시된 사진&#10;&#10;자동 생성된 설명">
            <a:extLst>
              <a:ext uri="{FF2B5EF4-FFF2-40B4-BE49-F238E27FC236}">
                <a16:creationId xmlns:a16="http://schemas.microsoft.com/office/drawing/2014/main" id="{8F3B9486-4BE0-F315-FEFD-4AE89FDD3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937" y="1285732"/>
            <a:ext cx="1769111" cy="2520000"/>
          </a:xfrm>
          <a:prstGeom prst="rect">
            <a:avLst/>
          </a:prstGeom>
        </p:spPr>
      </p:pic>
      <p:pic>
        <p:nvPicPr>
          <p:cNvPr id="9" name="그림 8" descr="텍스트, 하늘, 포스터, 의류이(가) 표시된 사진&#10;&#10;자동 생성된 설명">
            <a:extLst>
              <a:ext uri="{FF2B5EF4-FFF2-40B4-BE49-F238E27FC236}">
                <a16:creationId xmlns:a16="http://schemas.microsoft.com/office/drawing/2014/main" id="{57D6904B-2139-4291-B93C-ADBC690971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2936" y="1285732"/>
            <a:ext cx="1759776" cy="2520000"/>
          </a:xfrm>
          <a:prstGeom prst="rect">
            <a:avLst/>
          </a:prstGeom>
        </p:spPr>
      </p:pic>
      <p:pic>
        <p:nvPicPr>
          <p:cNvPr id="10" name="그림 9" descr="스포츠, 신발류, 의류, 포스터이(가) 표시된 사진&#10;&#10;자동 생성된 설명">
            <a:extLst>
              <a:ext uri="{FF2B5EF4-FFF2-40B4-BE49-F238E27FC236}">
                <a16:creationId xmlns:a16="http://schemas.microsoft.com/office/drawing/2014/main" id="{1B4D38E0-6795-0A30-3DAC-BBD5E2AD2E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826" y="1285732"/>
            <a:ext cx="173622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94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68DC35-9BF9-7C5D-6A27-A9C9E751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209521"/>
            <a:ext cx="4988417" cy="50166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2D5ED6-8591-5D0E-65A0-D2A52B33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387" y="1223105"/>
            <a:ext cx="3717614" cy="51346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84926E-1298-7FEC-D507-DCDC9B2F5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33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82680-D0BF-ECB0-6821-1E1E9076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7201AD-61B1-B04A-F1D2-04589DD3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pic>
        <p:nvPicPr>
          <p:cNvPr id="3" name="그림 2" descr="텍스트, 도표, 평행, 사각형이(가) 표시된 사진&#10;&#10;자동 생성된 설명">
            <a:extLst>
              <a:ext uri="{FF2B5EF4-FFF2-40B4-BE49-F238E27FC236}">
                <a16:creationId xmlns:a16="http://schemas.microsoft.com/office/drawing/2014/main" id="{7446FC0C-31C6-C812-75D0-5A237F17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86" y="1568874"/>
            <a:ext cx="5029181" cy="50291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9E2F29-551E-E372-61B0-69187B125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478" y="398868"/>
            <a:ext cx="7267132" cy="11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24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87DD-F01B-2573-DF75-9F9DAFBFA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D1076B-C1A7-F34D-676E-98C30140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4C1F28-C1EF-5E5A-3B12-FC0924AC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469631"/>
            <a:ext cx="11278416" cy="45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75138-C980-4DEE-EEC8-9C0444103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2349BB4-8739-BD0A-74A0-26764031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pic>
        <p:nvPicPr>
          <p:cNvPr id="5" name="그림 4" descr="텍스트, 스크린샷, 사각형, 패턴이(가) 표시된 사진&#10;&#10;자동 생성된 설명">
            <a:extLst>
              <a:ext uri="{FF2B5EF4-FFF2-40B4-BE49-F238E27FC236}">
                <a16:creationId xmlns:a16="http://schemas.microsoft.com/office/drawing/2014/main" id="{4CCCFC01-0454-41AC-F154-A755748C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34" y="488950"/>
            <a:ext cx="7559221" cy="60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90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5753E-D67A-2505-C2F7-9A9FB9F62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444F0A5-07C3-5E85-28D9-50004B53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pic>
        <p:nvPicPr>
          <p:cNvPr id="3" name="그림 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5F597E7-4EBB-979C-0B51-91785B7E9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3" y="1227378"/>
            <a:ext cx="5339375" cy="5332021"/>
          </a:xfrm>
          <a:prstGeom prst="rect">
            <a:avLst/>
          </a:prstGeom>
        </p:spPr>
      </p:pic>
      <p:pic>
        <p:nvPicPr>
          <p:cNvPr id="5" name="그림 4" descr="스크린샷, 텍스트, 도표, 그래프이(가) 표시된 사진&#10;&#10;자동 생성된 설명">
            <a:extLst>
              <a:ext uri="{FF2B5EF4-FFF2-40B4-BE49-F238E27FC236}">
                <a16:creationId xmlns:a16="http://schemas.microsoft.com/office/drawing/2014/main" id="{7A2A8A4A-4435-17DE-73A5-859AF73FC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962" y="3451559"/>
            <a:ext cx="3004457" cy="3016941"/>
          </a:xfrm>
          <a:prstGeom prst="rect">
            <a:avLst/>
          </a:prstGeom>
        </p:spPr>
      </p:pic>
      <p:pic>
        <p:nvPicPr>
          <p:cNvPr id="8" name="그림 7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44C9E463-D677-13C2-1CA2-D13631CFB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175" y="447704"/>
            <a:ext cx="4513606" cy="29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15DF-C734-6FD7-4862-EE897B79D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0A7607-B0BF-3FA5-8B3B-753925BE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9B0C6020-CA5B-7034-10BB-CA6BD55F2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51" y="576943"/>
            <a:ext cx="5822130" cy="57041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E68C01-A930-68AF-0B83-284A240F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178" y="2961189"/>
            <a:ext cx="3818164" cy="93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05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F144-8FC6-1857-BE16-B3E50BFDE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FE868D-B918-7867-CB23-0DA706F92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pic>
        <p:nvPicPr>
          <p:cNvPr id="3" name="그림 2" descr="스크린샷, 텍스트, 도표, 그래프이(가) 표시된 사진&#10;&#10;자동 생성된 설명">
            <a:extLst>
              <a:ext uri="{FF2B5EF4-FFF2-40B4-BE49-F238E27FC236}">
                <a16:creationId xmlns:a16="http://schemas.microsoft.com/office/drawing/2014/main" id="{7902447D-B197-B8D6-A599-EEF54EFF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901" y="282122"/>
            <a:ext cx="5999635" cy="6117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F4BB33-607A-38A3-5D17-81B1C4E57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19" y="3037339"/>
            <a:ext cx="4135670" cy="78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96E23F-1A7D-BCE9-C457-D6CE93BF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85" y="318504"/>
            <a:ext cx="9067799" cy="63180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F2BFB4-1CD3-5F99-300B-E7AC8B61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4" y="318504"/>
            <a:ext cx="1384300" cy="660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F3CAAB-09CA-4A07-6A13-3B8789C7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551285"/>
            <a:ext cx="7772400" cy="17554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9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F669-E97D-3897-0F03-08371245E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ADD3A99-F0B4-C68A-2486-D7B3B6FF5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51C09B34-4990-7098-F070-334F0EFF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130" y="370115"/>
            <a:ext cx="5979005" cy="59218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B11EED-E24F-3BD4-B9E9-B806EEFA7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19" y="2929122"/>
            <a:ext cx="4495800" cy="99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02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E02D4-C22B-D08F-087C-4E9662F9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텍스트, 스크린샷, 바이올렛색, 보라색이(가) 표시된 사진&#10;&#10;자동 생성된 설명">
            <a:extLst>
              <a:ext uri="{FF2B5EF4-FFF2-40B4-BE49-F238E27FC236}">
                <a16:creationId xmlns:a16="http://schemas.microsoft.com/office/drawing/2014/main" id="{162E7389-26DA-E598-1D0D-8647FEBDD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61" b="4421"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135647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A43248A-0249-E1D6-AFFB-2C7B2089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66" y="1573361"/>
            <a:ext cx="10487020" cy="18094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B5C953-E7B7-2ECB-9C2D-30D9B5120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978" y="4318109"/>
            <a:ext cx="4044043" cy="96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14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254D62-645D-4EC8-A371-D8E103EB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18" y="1173170"/>
            <a:ext cx="8825865" cy="45057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A39FF1-FF66-4742-A932-8A472912E17F}"/>
              </a:ext>
            </a:extLst>
          </p:cNvPr>
          <p:cNvSpPr/>
          <p:nvPr/>
        </p:nvSpPr>
        <p:spPr>
          <a:xfrm>
            <a:off x="6074231" y="1264722"/>
            <a:ext cx="617517" cy="43226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6FCB87-E750-48EB-B7AE-F8FCF6CBE758}"/>
              </a:ext>
            </a:extLst>
          </p:cNvPr>
          <p:cNvSpPr/>
          <p:nvPr/>
        </p:nvSpPr>
        <p:spPr>
          <a:xfrm>
            <a:off x="7004461" y="1257818"/>
            <a:ext cx="617517" cy="43226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3BE1BC-FEC2-49A8-BEE7-D40E82464B29}"/>
              </a:ext>
            </a:extLst>
          </p:cNvPr>
          <p:cNvSpPr txBox="1"/>
          <p:nvPr/>
        </p:nvSpPr>
        <p:spPr>
          <a:xfrm>
            <a:off x="1623323" y="5919847"/>
            <a:ext cx="908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"Scored By“ col</a:t>
            </a:r>
            <a:r>
              <a:rPr lang="ko-KR" altLang="en-US" dirty="0"/>
              <a:t>은 해당 애니의 평점을 준 사용자 수임 </a:t>
            </a:r>
            <a:endParaRPr lang="en-US" altLang="ko-KR" dirty="0"/>
          </a:p>
          <a:p>
            <a:r>
              <a:rPr lang="en-US" altLang="ko-KR" dirty="0"/>
              <a:t>-&gt; Scored By = 0</a:t>
            </a:r>
            <a:r>
              <a:rPr lang="ko-KR" altLang="en-US" dirty="0"/>
              <a:t>이라서 </a:t>
            </a:r>
            <a:r>
              <a:rPr lang="en-US" altLang="ko-KR" dirty="0"/>
              <a:t>Score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인 것과 진짜 </a:t>
            </a:r>
            <a:r>
              <a:rPr lang="en-US" altLang="ko-KR" dirty="0"/>
              <a:t>Score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인 것을 구분하여 행 </a:t>
            </a:r>
            <a:r>
              <a:rPr lang="en-US" altLang="ko-KR" dirty="0"/>
              <a:t>drop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99AB2A-1620-8696-EBDD-545F4693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192C71-521E-0125-7363-3098CE198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22" r="83614" b="18408"/>
          <a:stretch/>
        </p:blipFill>
        <p:spPr>
          <a:xfrm>
            <a:off x="3730986" y="376313"/>
            <a:ext cx="873754" cy="851065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0627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0415F5-FC59-49C1-A6FD-59824E8C1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" r="17565"/>
          <a:stretch/>
        </p:blipFill>
        <p:spPr>
          <a:xfrm>
            <a:off x="838200" y="2625870"/>
            <a:ext cx="11022543" cy="803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D21ED-3EE3-495B-802D-8BCFD846EEFA}"/>
              </a:ext>
            </a:extLst>
          </p:cNvPr>
          <p:cNvSpPr txBox="1"/>
          <p:nvPr/>
        </p:nvSpPr>
        <p:spPr>
          <a:xfrm>
            <a:off x="3763643" y="4051465"/>
            <a:ext cx="6644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</a:t>
            </a:r>
            <a:r>
              <a:rPr lang="en-US" altLang="ko-KR" dirty="0"/>
              <a:t>1 : Novel</a:t>
            </a:r>
            <a:r>
              <a:rPr lang="ko-KR" altLang="en-US" dirty="0"/>
              <a:t>과 </a:t>
            </a:r>
            <a:r>
              <a:rPr lang="en-US" altLang="ko-KR" dirty="0"/>
              <a:t>Manga</a:t>
            </a:r>
            <a:r>
              <a:rPr lang="ko-KR" altLang="en-US" dirty="0"/>
              <a:t>의 세부적으로 나뉨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문자열 비교 후 분류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</a:t>
            </a:r>
            <a:r>
              <a:rPr lang="en-US" altLang="ko-KR" dirty="0"/>
              <a:t>2: 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라디오</a:t>
            </a:r>
            <a:r>
              <a:rPr lang="en-US" altLang="ko-KR" dirty="0"/>
              <a:t>, </a:t>
            </a:r>
            <a:r>
              <a:rPr lang="ko-KR" altLang="en-US" dirty="0"/>
              <a:t>게임과 같은 모호한 자료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버리기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AC69A1-54C1-3341-CAB9-57402E98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404048"/>
            <a:ext cx="5856515" cy="9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77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971733-D1CF-4D23-B100-E56DC3360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2338"/>
            <a:ext cx="4267419" cy="2502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8E3AF-CC26-4F20-831C-260D34010F8B}"/>
              </a:ext>
            </a:extLst>
          </p:cNvPr>
          <p:cNvSpPr txBox="1"/>
          <p:nvPr/>
        </p:nvSpPr>
        <p:spPr>
          <a:xfrm>
            <a:off x="5197324" y="1690688"/>
            <a:ext cx="618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프레임 </a:t>
            </a:r>
            <a:r>
              <a:rPr lang="en-US" altLang="ko-KR" dirty="0"/>
              <a:t>col</a:t>
            </a:r>
            <a:r>
              <a:rPr lang="ko-KR" altLang="en-US" dirty="0"/>
              <a:t>을 </a:t>
            </a:r>
            <a:r>
              <a:rPr lang="ko-KR" altLang="en-US" dirty="0" err="1"/>
              <a:t>소설원작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만화원작으로</a:t>
            </a:r>
            <a:r>
              <a:rPr lang="ko-KR" altLang="en-US" dirty="0"/>
              <a:t> 분류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88FAF9-1A2E-44A8-8D2F-C1DF36F5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37" y="4425662"/>
            <a:ext cx="4953255" cy="1568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781704-F891-477F-B5DA-39BFB2D94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010" y="4339932"/>
            <a:ext cx="4769095" cy="17399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165511-1809-4FED-AE37-37794DC51199}"/>
              </a:ext>
            </a:extLst>
          </p:cNvPr>
          <p:cNvSpPr/>
          <p:nvPr/>
        </p:nvSpPr>
        <p:spPr>
          <a:xfrm>
            <a:off x="838201" y="5005449"/>
            <a:ext cx="1115294" cy="9381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C5B156-3783-4CB8-BE2A-EEA7C67C83FB}"/>
              </a:ext>
            </a:extLst>
          </p:cNvPr>
          <p:cNvSpPr/>
          <p:nvPr/>
        </p:nvSpPr>
        <p:spPr>
          <a:xfrm>
            <a:off x="6096000" y="4866903"/>
            <a:ext cx="1115294" cy="11272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7D81B15-13B0-4660-97E0-E7252085ADCF}"/>
              </a:ext>
            </a:extLst>
          </p:cNvPr>
          <p:cNvCxnSpPr>
            <a:cxnSpLocks/>
          </p:cNvCxnSpPr>
          <p:nvPr/>
        </p:nvCxnSpPr>
        <p:spPr>
          <a:xfrm flipH="1">
            <a:off x="917737" y="3687288"/>
            <a:ext cx="109479" cy="122909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079C401-4A85-4266-8952-9B32BD2B7ED4}"/>
              </a:ext>
            </a:extLst>
          </p:cNvPr>
          <p:cNvCxnSpPr>
            <a:cxnSpLocks/>
          </p:cNvCxnSpPr>
          <p:nvPr/>
        </p:nvCxnSpPr>
        <p:spPr>
          <a:xfrm>
            <a:off x="4545652" y="3830360"/>
            <a:ext cx="1677018" cy="96727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050B1C-29FC-48E3-91C8-A1C75CAD0A49}"/>
              </a:ext>
            </a:extLst>
          </p:cNvPr>
          <p:cNvSpPr txBox="1"/>
          <p:nvPr/>
        </p:nvSpPr>
        <p:spPr>
          <a:xfrm>
            <a:off x="1027216" y="4110337"/>
            <a:ext cx="618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만화원작</a:t>
            </a:r>
            <a:r>
              <a:rPr lang="en-US" altLang="ko-KR" dirty="0"/>
              <a:t>DF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40785-BC20-4311-A554-219422B3CE0A}"/>
              </a:ext>
            </a:extLst>
          </p:cNvPr>
          <p:cNvSpPr txBox="1"/>
          <p:nvPr/>
        </p:nvSpPr>
        <p:spPr>
          <a:xfrm>
            <a:off x="5276603" y="3903401"/>
            <a:ext cx="618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소설원작</a:t>
            </a:r>
            <a:r>
              <a:rPr lang="en-US" altLang="ko-KR" dirty="0"/>
              <a:t>DF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CA488B-B4A5-5109-1A45-EA7F2A7D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52" y="432569"/>
            <a:ext cx="7772400" cy="94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98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6BEBC1-8CF4-4BB3-83E3-FF357D05B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" r="54861"/>
          <a:stretch/>
        </p:blipFill>
        <p:spPr>
          <a:xfrm>
            <a:off x="5077569" y="4190439"/>
            <a:ext cx="2034319" cy="1835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527402-1BC7-4668-A0CF-7588E1247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46" r="56367"/>
          <a:stretch/>
        </p:blipFill>
        <p:spPr>
          <a:xfrm>
            <a:off x="3614697" y="2006102"/>
            <a:ext cx="1939586" cy="6140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33C413-229A-46D4-842F-DC4AFA449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709"/>
          <a:stretch/>
        </p:blipFill>
        <p:spPr>
          <a:xfrm>
            <a:off x="9041479" y="2082655"/>
            <a:ext cx="1901352" cy="5969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2CA221-6057-4C6A-AACE-8A6418EED1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319"/>
          <a:stretch/>
        </p:blipFill>
        <p:spPr>
          <a:xfrm>
            <a:off x="650544" y="1528869"/>
            <a:ext cx="2460792" cy="1568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82EC7B-3947-4BED-8AAE-072421746C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389"/>
          <a:stretch/>
        </p:blipFill>
        <p:spPr>
          <a:xfrm>
            <a:off x="6094730" y="1524050"/>
            <a:ext cx="2318288" cy="173998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A4AC3B2-88B2-4EF1-980F-5CFB32670786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3111336" y="2313134"/>
            <a:ext cx="503361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B337F7-E379-4D3B-B79D-F88B44F4623F}"/>
              </a:ext>
            </a:extLst>
          </p:cNvPr>
          <p:cNvCxnSpPr>
            <a:cxnSpLocks/>
          </p:cNvCxnSpPr>
          <p:nvPr/>
        </p:nvCxnSpPr>
        <p:spPr>
          <a:xfrm flipV="1">
            <a:off x="8448559" y="2381121"/>
            <a:ext cx="503361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2079C6-914C-45F6-85E4-EB56DB56015C}"/>
              </a:ext>
            </a:extLst>
          </p:cNvPr>
          <p:cNvSpPr txBox="1"/>
          <p:nvPr/>
        </p:nvSpPr>
        <p:spPr>
          <a:xfrm>
            <a:off x="3735673" y="6131893"/>
            <a:ext cx="496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평균치 비교를 위해 세 데이터프레임을 합치기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F5B05-0063-4F39-8B42-BA37AAEECBBC}"/>
              </a:ext>
            </a:extLst>
          </p:cNvPr>
          <p:cNvSpPr txBox="1"/>
          <p:nvPr/>
        </p:nvSpPr>
        <p:spPr>
          <a:xfrm>
            <a:off x="2914723" y="1780335"/>
            <a:ext cx="89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Mean()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110A84-6C1C-4D42-8DFA-20B24C059C53}"/>
              </a:ext>
            </a:extLst>
          </p:cNvPr>
          <p:cNvSpPr txBox="1"/>
          <p:nvPr/>
        </p:nvSpPr>
        <p:spPr>
          <a:xfrm>
            <a:off x="8367866" y="1713323"/>
            <a:ext cx="89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Mean()</a:t>
            </a:r>
            <a:endParaRPr lang="ko-KR" altLang="en-US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D23040C-4D01-4851-85AF-55E661C94058}"/>
              </a:ext>
            </a:extLst>
          </p:cNvPr>
          <p:cNvSpPr/>
          <p:nvPr/>
        </p:nvSpPr>
        <p:spPr>
          <a:xfrm>
            <a:off x="5667218" y="3429000"/>
            <a:ext cx="855023" cy="614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76B365-0C2B-95CA-DB1C-0278A007C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992" y="430272"/>
            <a:ext cx="5967250" cy="87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00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07236C-12A2-4B16-BF0E-8584E995A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060" y="1514248"/>
            <a:ext cx="5435879" cy="42166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FF25C-74E2-0A73-BCEC-B364FAAB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77144"/>
            <a:ext cx="7772400" cy="783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2C6DE7-6AE8-CE58-93E3-90C3592A6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851741"/>
            <a:ext cx="7772400" cy="6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5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9A862-0451-2356-B302-531D60BE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8C3D04-C060-0F56-C3FA-FAD01C74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25652"/>
            <a:ext cx="7772400" cy="14214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215F63-D23B-4699-9DAA-E7A30EFD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764" y="3817740"/>
            <a:ext cx="3336472" cy="14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51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421B85-3662-4B68-B6BA-06091155C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23" y="2482760"/>
            <a:ext cx="2997354" cy="349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CFD142-463A-44B4-A7E0-DF94353B6A06}"/>
              </a:ext>
            </a:extLst>
          </p:cNvPr>
          <p:cNvSpPr txBox="1"/>
          <p:nvPr/>
        </p:nvSpPr>
        <p:spPr>
          <a:xfrm>
            <a:off x="895350" y="1754034"/>
            <a:ext cx="889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anime_filter</a:t>
            </a:r>
            <a:r>
              <a:rPr lang="ko-KR" altLang="en-US" dirty="0"/>
              <a:t>["</a:t>
            </a:r>
            <a:r>
              <a:rPr lang="ko-KR" altLang="en-US" dirty="0" err="1"/>
              <a:t>Genres</a:t>
            </a:r>
            <a:r>
              <a:rPr lang="ko-KR" altLang="en-US" dirty="0"/>
              <a:t>"].</a:t>
            </a:r>
            <a:r>
              <a:rPr lang="ko-KR" altLang="en-US" b="1" dirty="0" err="1"/>
              <a:t>str.split</a:t>
            </a:r>
            <a:r>
              <a:rPr lang="ko-KR" altLang="en-US" b="1" dirty="0"/>
              <a:t>(", ", </a:t>
            </a:r>
            <a:r>
              <a:rPr lang="ko-KR" altLang="en-US" b="1" dirty="0" err="1"/>
              <a:t>expand</a:t>
            </a:r>
            <a:r>
              <a:rPr lang="ko-KR" altLang="en-US" b="1" dirty="0"/>
              <a:t> = </a:t>
            </a:r>
            <a:r>
              <a:rPr lang="ko-KR" altLang="en-US" b="1" dirty="0" err="1"/>
              <a:t>True</a:t>
            </a:r>
            <a:r>
              <a:rPr lang="ko-KR" altLang="en-US" b="1" dirty="0"/>
              <a:t>)</a:t>
            </a:r>
            <a:endParaRPr lang="en-US" altLang="ko-KR" b="1" dirty="0"/>
          </a:p>
          <a:p>
            <a:r>
              <a:rPr lang="en-US" altLang="ko-KR" dirty="0"/>
              <a:t>-&gt; Comma</a:t>
            </a:r>
            <a:r>
              <a:rPr lang="ko-KR" altLang="en-US" dirty="0"/>
              <a:t>기준으로 분해 후 저장 </a:t>
            </a:r>
            <a:r>
              <a:rPr lang="en-US" altLang="ko-KR" dirty="0"/>
              <a:t>/ </a:t>
            </a:r>
            <a:r>
              <a:rPr lang="ko-KR" altLang="en-US" dirty="0" err="1"/>
              <a:t>결측치는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채우기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4ED998-36B6-4ED4-B2B5-DDD0A99B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75" y="2501810"/>
            <a:ext cx="6782149" cy="347362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7273FF1-6C54-4CCB-B36C-7ADF2E8ACDCF}"/>
              </a:ext>
            </a:extLst>
          </p:cNvPr>
          <p:cNvSpPr/>
          <p:nvPr/>
        </p:nvSpPr>
        <p:spPr>
          <a:xfrm>
            <a:off x="4129714" y="3832596"/>
            <a:ext cx="738424" cy="510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F3D65-C333-6273-90A3-815F39FFD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343575"/>
            <a:ext cx="7323364" cy="11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2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26EDC4D-A5D3-9A26-F29E-2E630C5AF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29" y="1768382"/>
            <a:ext cx="7772400" cy="4764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0A3929-8C43-D239-7EED-FA71DE50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7" y="317950"/>
            <a:ext cx="2800349" cy="11951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C58F91-CBAD-52FA-5417-AB104954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164957"/>
            <a:ext cx="7772400" cy="6963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31868B-4A5C-D140-0520-FF116C377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7811" b="13068"/>
          <a:stretch/>
        </p:blipFill>
        <p:spPr>
          <a:xfrm>
            <a:off x="6919436" y="5089618"/>
            <a:ext cx="3646924" cy="1548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CC92BF-CBAA-FB1A-0271-9F19D6707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967" y="3415526"/>
            <a:ext cx="6858393" cy="15489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1F06E6-1A35-8F68-E224-5FDBE8F8B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885" y="2016565"/>
            <a:ext cx="2188475" cy="1268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49D4EF-C441-27EA-28C0-9F29ACD096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1132" y="1691322"/>
            <a:ext cx="867705" cy="5196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D1346B4-06FA-CD71-CB9A-CC0E72608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9458" y="5033604"/>
            <a:ext cx="867705" cy="519614"/>
          </a:xfrm>
          <a:prstGeom prst="rect">
            <a:avLst/>
          </a:prstGeom>
        </p:spPr>
      </p:pic>
      <p:pic>
        <p:nvPicPr>
          <p:cNvPr id="20" name="그림 19" descr="그래픽, 폰트, 로고, 원이(가) 표시된 사진&#10;&#10;자동 생성된 설명">
            <a:extLst>
              <a:ext uri="{FF2B5EF4-FFF2-40B4-BE49-F238E27FC236}">
                <a16:creationId xmlns:a16="http://schemas.microsoft.com/office/drawing/2014/main" id="{0AAA9049-72D8-4468-CB65-EBC25E520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1376" y="3086638"/>
            <a:ext cx="804469" cy="5269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F338B9-7F0B-5554-EC15-8D930C3F51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0329" y="1877504"/>
            <a:ext cx="1325147" cy="42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F30D09-7315-4028-9EC6-1BC31EB088D8}"/>
              </a:ext>
            </a:extLst>
          </p:cNvPr>
          <p:cNvSpPr txBox="1"/>
          <p:nvPr/>
        </p:nvSpPr>
        <p:spPr>
          <a:xfrm>
            <a:off x="1396758" y="5492571"/>
            <a:ext cx="82700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user_details</a:t>
            </a:r>
            <a:r>
              <a:rPr lang="en-US" altLang="ko-KR" dirty="0"/>
              <a:t>.</a:t>
            </a:r>
            <a:r>
              <a:rPr lang="ko-KR" altLang="en-US" dirty="0"/>
              <a:t>사용자</a:t>
            </a:r>
            <a:r>
              <a:rPr lang="en-US" altLang="ko-KR" dirty="0"/>
              <a:t>ID + </a:t>
            </a:r>
            <a:r>
              <a:rPr lang="en-US" altLang="ko-KR" dirty="0" err="1"/>
              <a:t>user_score</a:t>
            </a:r>
            <a:r>
              <a:rPr lang="en-US" altLang="ko-KR" dirty="0"/>
              <a:t>.</a:t>
            </a:r>
            <a:r>
              <a:rPr lang="ko-KR" altLang="en-US" dirty="0"/>
              <a:t>사용자</a:t>
            </a:r>
            <a:r>
              <a:rPr lang="en-US" altLang="ko-KR" dirty="0"/>
              <a:t>ID -&gt; merge</a:t>
            </a:r>
          </a:p>
          <a:p>
            <a:r>
              <a:rPr lang="en-US" altLang="ko-KR" dirty="0" err="1"/>
              <a:t>user_score</a:t>
            </a:r>
            <a:r>
              <a:rPr lang="en-US" altLang="ko-KR" dirty="0"/>
              <a:t>.</a:t>
            </a:r>
            <a:r>
              <a:rPr lang="ko-KR" altLang="en-US" dirty="0"/>
              <a:t>애니</a:t>
            </a:r>
            <a:r>
              <a:rPr lang="en-US" altLang="ko-KR" dirty="0"/>
              <a:t>ID + </a:t>
            </a:r>
            <a:r>
              <a:rPr lang="en-US" altLang="ko-KR" dirty="0" err="1"/>
              <a:t>anime_filter</a:t>
            </a:r>
            <a:r>
              <a:rPr lang="en-US" altLang="ko-KR" dirty="0"/>
              <a:t>.</a:t>
            </a:r>
            <a:r>
              <a:rPr lang="ko-KR" altLang="en-US" dirty="0"/>
              <a:t>애니</a:t>
            </a:r>
            <a:r>
              <a:rPr lang="en-US" altLang="ko-KR" dirty="0"/>
              <a:t>ID -&gt; merge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user_score</a:t>
            </a:r>
            <a:r>
              <a:rPr lang="ko-KR" altLang="en-US" dirty="0"/>
              <a:t>가 가진 공통 </a:t>
            </a:r>
            <a:r>
              <a:rPr lang="en-US" altLang="ko-KR" dirty="0"/>
              <a:t>col</a:t>
            </a:r>
            <a:r>
              <a:rPr lang="ko-KR" altLang="en-US" dirty="0"/>
              <a:t>을 기준으로 </a:t>
            </a:r>
            <a:r>
              <a:rPr lang="en-US" altLang="ko-KR" dirty="0" err="1"/>
              <a:t>mergeDF</a:t>
            </a:r>
            <a:r>
              <a:rPr lang="ko-KR" altLang="en-US" dirty="0"/>
              <a:t>데이터 프레임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3887D7-DE3B-43D6-BF69-6B864CBE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58" y="1676310"/>
            <a:ext cx="9398483" cy="35053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741F77-82F4-EDB8-8371-74CED366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85" y="292010"/>
            <a:ext cx="6014358" cy="11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03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FD0A7B-D054-427A-AB39-813205A7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4" y="4597344"/>
            <a:ext cx="10535191" cy="2159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8FDDB-2D46-43F2-84A8-4F524CF6B562}"/>
              </a:ext>
            </a:extLst>
          </p:cNvPr>
          <p:cNvSpPr txBox="1"/>
          <p:nvPr/>
        </p:nvSpPr>
        <p:spPr>
          <a:xfrm>
            <a:off x="768350" y="42338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Male_dict</a:t>
            </a:r>
            <a:r>
              <a:rPr lang="ko-KR" altLang="en-US" dirty="0"/>
              <a:t> = </a:t>
            </a:r>
            <a:r>
              <a:rPr lang="ko-KR" altLang="en-US" dirty="0" err="1"/>
              <a:t>dict</a:t>
            </a:r>
            <a:r>
              <a:rPr lang="ko-KR" alt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5F095-D9FA-40A2-AA30-4A7370099B44}"/>
              </a:ext>
            </a:extLst>
          </p:cNvPr>
          <p:cNvSpPr txBox="1"/>
          <p:nvPr/>
        </p:nvSpPr>
        <p:spPr>
          <a:xfrm>
            <a:off x="768350" y="54951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Female_dict</a:t>
            </a:r>
            <a:r>
              <a:rPr lang="ko-KR" altLang="en-US" dirty="0"/>
              <a:t> = </a:t>
            </a:r>
            <a:r>
              <a:rPr lang="ko-KR" altLang="en-US" dirty="0" err="1"/>
              <a:t>dict</a:t>
            </a:r>
            <a:r>
              <a:rPr lang="ko-KR" altLang="en-US" dirty="0"/>
              <a:t>()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E4841E-F1C6-42DF-946B-580D73947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0"/>
          <a:stretch/>
        </p:blipFill>
        <p:spPr>
          <a:xfrm>
            <a:off x="5607958" y="571841"/>
            <a:ext cx="6096000" cy="38466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5C3F8E-0257-134B-A05D-402D1C1DA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2" y="397329"/>
            <a:ext cx="4845957" cy="93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53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0D4340-AA23-445C-BC57-4E251899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378" y="38374"/>
            <a:ext cx="5647622" cy="34136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76873A-305F-4550-9C68-2AE28FA7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64" y="3451980"/>
            <a:ext cx="5632450" cy="3406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E76D8-976F-4A46-8073-C111FA9583D1}"/>
              </a:ext>
            </a:extLst>
          </p:cNvPr>
          <p:cNvSpPr txBox="1"/>
          <p:nvPr/>
        </p:nvSpPr>
        <p:spPr>
          <a:xfrm>
            <a:off x="448378" y="2889215"/>
            <a:ext cx="5742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장르별로 같은  색깔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남녀 선호 장르가 유사하다는 것을 알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빨간색은 서로에게 없는 장르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남성은 </a:t>
            </a:r>
            <a:r>
              <a:rPr lang="ko-KR" altLang="en-US" dirty="0" err="1"/>
              <a:t>학원물</a:t>
            </a:r>
            <a:r>
              <a:rPr lang="en-US" altLang="ko-KR" dirty="0"/>
              <a:t>, </a:t>
            </a:r>
            <a:r>
              <a:rPr lang="ko-KR" altLang="en-US" dirty="0"/>
              <a:t>여성은 일상물이 </a:t>
            </a:r>
            <a:r>
              <a:rPr lang="en-US" altLang="ko-KR" dirty="0"/>
              <a:t>TOP10</a:t>
            </a:r>
            <a:r>
              <a:rPr lang="ko-KR" altLang="en-US" dirty="0"/>
              <a:t>에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D5E9C1-B653-58D8-6589-8AB11A38F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78" y="440010"/>
            <a:ext cx="5632450" cy="7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3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015ADA-126C-5A77-4871-82C7D2DC5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00200"/>
            <a:ext cx="7772400" cy="18170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494F14-5C07-D859-41FD-BF73DE54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628" y="4206771"/>
            <a:ext cx="4310743" cy="9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26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BF53D1-B392-47D0-A1CF-048E6D916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t="3050"/>
          <a:stretch/>
        </p:blipFill>
        <p:spPr>
          <a:xfrm>
            <a:off x="1085567" y="2337726"/>
            <a:ext cx="3638834" cy="211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06C2D-B2F3-4D5A-A977-B2D2D63330B8}"/>
              </a:ext>
            </a:extLst>
          </p:cNvPr>
          <p:cNvSpPr txBox="1"/>
          <p:nvPr/>
        </p:nvSpPr>
        <p:spPr>
          <a:xfrm>
            <a:off x="644239" y="4830173"/>
            <a:ext cx="494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 가설에 사용한 </a:t>
            </a:r>
            <a:r>
              <a:rPr lang="en-US" altLang="ko-KR" dirty="0"/>
              <a:t>col</a:t>
            </a:r>
            <a:r>
              <a:rPr lang="ko-KR" altLang="en-US" dirty="0"/>
              <a:t>으로 </a:t>
            </a:r>
            <a:r>
              <a:rPr lang="en-US" altLang="ko-KR" dirty="0"/>
              <a:t>anime </a:t>
            </a:r>
            <a:r>
              <a:rPr lang="en-US" altLang="ko-KR" dirty="0" err="1"/>
              <a:t>DataFrame</a:t>
            </a:r>
            <a:r>
              <a:rPr lang="ko-KR" altLang="en-US" dirty="0"/>
              <a:t>의 만화 원작과 소설 원작을 분류해줌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0861F1-AB4E-4BA9-921F-2E8A0691C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5"/>
          <a:stretch/>
        </p:blipFill>
        <p:spPr>
          <a:xfrm>
            <a:off x="6296890" y="2302123"/>
            <a:ext cx="2330570" cy="3174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B99B5E-6F17-49A1-B0E9-8202D95D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184" y="1896625"/>
            <a:ext cx="2197213" cy="3829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B057D2-D13E-440F-B3BB-84217BC3AD89}"/>
              </a:ext>
            </a:extLst>
          </p:cNvPr>
          <p:cNvSpPr txBox="1"/>
          <p:nvPr/>
        </p:nvSpPr>
        <p:spPr>
          <a:xfrm>
            <a:off x="6599712" y="1611702"/>
            <a:ext cx="158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만화 원작 </a:t>
            </a:r>
            <a:r>
              <a:rPr lang="en-US" altLang="ko-KR" dirty="0"/>
              <a:t>DF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FB8C2-4A9F-418C-9367-2DA74CEAF97C}"/>
              </a:ext>
            </a:extLst>
          </p:cNvPr>
          <p:cNvSpPr txBox="1"/>
          <p:nvPr/>
        </p:nvSpPr>
        <p:spPr>
          <a:xfrm>
            <a:off x="9213091" y="1378154"/>
            <a:ext cx="158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소설 원작 </a:t>
            </a:r>
            <a:r>
              <a:rPr lang="en-US" altLang="ko-KR" dirty="0"/>
              <a:t>DF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9F90F1A-34BB-475B-9940-AFDE32979804}"/>
              </a:ext>
            </a:extLst>
          </p:cNvPr>
          <p:cNvSpPr/>
          <p:nvPr/>
        </p:nvSpPr>
        <p:spPr>
          <a:xfrm>
            <a:off x="5208636" y="3558639"/>
            <a:ext cx="890649" cy="510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C0FB1C-3791-40DE-8DF1-804110A9BD11}"/>
              </a:ext>
            </a:extLst>
          </p:cNvPr>
          <p:cNvSpPr/>
          <p:nvPr/>
        </p:nvSpPr>
        <p:spPr>
          <a:xfrm>
            <a:off x="9441870" y="2234641"/>
            <a:ext cx="490849" cy="33903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0CA20F-8A03-4BAC-B1CE-539D7D9187A1}"/>
              </a:ext>
            </a:extLst>
          </p:cNvPr>
          <p:cNvSpPr/>
          <p:nvPr/>
        </p:nvSpPr>
        <p:spPr>
          <a:xfrm>
            <a:off x="10645235" y="2234590"/>
            <a:ext cx="490849" cy="339030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A88A98-8643-E31E-6A8A-847BACD1D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63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30A0A2-E569-0969-92B9-FEBE53D1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2016"/>
            <a:ext cx="7260771" cy="966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3F1CF6-8E0C-8FF9-2800-DF1F6476B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" t="8694" r="71164" b="3115"/>
          <a:stretch/>
        </p:blipFill>
        <p:spPr>
          <a:xfrm>
            <a:off x="2819399" y="1298041"/>
            <a:ext cx="6335486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19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F4B0A-1090-D1DB-3947-E8F63A3A3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5051E2-CB42-B7C4-58B2-D637D3D3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9986"/>
            <a:ext cx="4917725" cy="37950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4F2764-8A70-793A-18A5-A17BD0EB5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624" y="1809986"/>
            <a:ext cx="4929421" cy="3795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BE9C8-57BB-BCA9-5425-72671D2C660E}"/>
              </a:ext>
            </a:extLst>
          </p:cNvPr>
          <p:cNvSpPr txBox="1"/>
          <p:nvPr/>
        </p:nvSpPr>
        <p:spPr>
          <a:xfrm>
            <a:off x="8467106" y="1386830"/>
            <a:ext cx="139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만화</a:t>
            </a:r>
            <a:r>
              <a:rPr lang="en-US" altLang="ko-KR" dirty="0"/>
              <a:t>.</a:t>
            </a:r>
            <a:r>
              <a:rPr lang="en-US" altLang="ko-KR" dirty="0" err="1"/>
              <a:t>corr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950AC-6F0E-4747-6AC3-C9595FD079C0}"/>
              </a:ext>
            </a:extLst>
          </p:cNvPr>
          <p:cNvSpPr txBox="1"/>
          <p:nvPr/>
        </p:nvSpPr>
        <p:spPr>
          <a:xfrm>
            <a:off x="2551215" y="1386830"/>
            <a:ext cx="139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소설</a:t>
            </a:r>
            <a:r>
              <a:rPr lang="en-US" altLang="ko-KR" dirty="0"/>
              <a:t>.</a:t>
            </a:r>
            <a:r>
              <a:rPr lang="en-US" altLang="ko-KR" dirty="0" err="1"/>
              <a:t>corr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E02DF-6646-C3AD-CAA2-037B1896DFDD}"/>
              </a:ext>
            </a:extLst>
          </p:cNvPr>
          <p:cNvSpPr txBox="1"/>
          <p:nvPr/>
        </p:nvSpPr>
        <p:spPr>
          <a:xfrm>
            <a:off x="1276598" y="5712033"/>
            <a:ext cx="432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상부와 하부에 음의 상관관계가 보임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중간 </a:t>
            </a:r>
            <a:r>
              <a:rPr lang="en-US" altLang="ko-KR" dirty="0"/>
              <a:t>Score</a:t>
            </a:r>
            <a:r>
              <a:rPr lang="ko-KR" altLang="en-US" dirty="0"/>
              <a:t>에 </a:t>
            </a:r>
            <a:r>
              <a:rPr lang="ko-KR" altLang="en-US" dirty="0" err="1"/>
              <a:t>적층된</a:t>
            </a:r>
            <a:r>
              <a:rPr lang="ko-KR" altLang="en-US" dirty="0"/>
              <a:t> 형식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545E4-52AE-8642-6935-1B4B97FF13B4}"/>
              </a:ext>
            </a:extLst>
          </p:cNvPr>
          <p:cNvSpPr txBox="1"/>
          <p:nvPr/>
        </p:nvSpPr>
        <p:spPr>
          <a:xfrm>
            <a:off x="6978489" y="5850532"/>
            <a:ext cx="4328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iloc</a:t>
            </a:r>
            <a:r>
              <a:rPr lang="ko-KR" altLang="en-US" dirty="0"/>
              <a:t>을 이용하여 데이터 쪼개기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AA28AAE-75CF-D2EC-8ED5-CB0F987E09F8}"/>
              </a:ext>
            </a:extLst>
          </p:cNvPr>
          <p:cNvSpPr/>
          <p:nvPr/>
        </p:nvSpPr>
        <p:spPr>
          <a:xfrm>
            <a:off x="5755925" y="5779878"/>
            <a:ext cx="890649" cy="510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2D1720-BC7E-561F-A7B5-240027EA4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2016"/>
            <a:ext cx="7260771" cy="96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28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625E5-9ACF-A7D1-7803-B9106F938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97B5C6-FBF0-EC43-05A5-1E34D5AD4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" y="1808227"/>
            <a:ext cx="12160795" cy="29814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A87E1D-25A1-6461-319E-B4D0221B3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2016"/>
            <a:ext cx="7260771" cy="966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F6F2C1-680D-449A-77B8-992895181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164"/>
          <a:stretch/>
        </p:blipFill>
        <p:spPr>
          <a:xfrm>
            <a:off x="31206" y="1808227"/>
            <a:ext cx="3506652" cy="2981488"/>
          </a:xfrm>
          <a:prstGeom prst="rect">
            <a:avLst/>
          </a:prstGeom>
        </p:spPr>
      </p:pic>
      <p:sp>
        <p:nvSpPr>
          <p:cNvPr id="10" name="화살표: 오른쪽 12">
            <a:extLst>
              <a:ext uri="{FF2B5EF4-FFF2-40B4-BE49-F238E27FC236}">
                <a16:creationId xmlns:a16="http://schemas.microsoft.com/office/drawing/2014/main" id="{FE49655D-3B62-53C6-C199-B502B9B14173}"/>
              </a:ext>
            </a:extLst>
          </p:cNvPr>
          <p:cNvSpPr/>
          <p:nvPr/>
        </p:nvSpPr>
        <p:spPr>
          <a:xfrm>
            <a:off x="2947411" y="2063936"/>
            <a:ext cx="590447" cy="385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15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8B59B8-7738-408E-AA20-E8377657D07E}"/>
              </a:ext>
            </a:extLst>
          </p:cNvPr>
          <p:cNvSpPr txBox="1"/>
          <p:nvPr/>
        </p:nvSpPr>
        <p:spPr>
          <a:xfrm>
            <a:off x="1879600" y="2089007"/>
            <a:ext cx="61277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Score 9~10 : </a:t>
            </a:r>
            <a:r>
              <a:rPr lang="ko-KR" altLang="en-US" dirty="0"/>
              <a:t>랭크 </a:t>
            </a:r>
            <a:r>
              <a:rPr lang="en-US" altLang="ko-KR" dirty="0"/>
              <a:t>0~255</a:t>
            </a:r>
          </a:p>
          <a:p>
            <a:endParaRPr lang="en-US" altLang="ko-KR" dirty="0"/>
          </a:p>
          <a:p>
            <a:r>
              <a:rPr lang="en-US" altLang="ko-KR" dirty="0"/>
              <a:t>Score 8~9 : </a:t>
            </a:r>
            <a:r>
              <a:rPr lang="ko-KR" altLang="en-US" dirty="0"/>
              <a:t>랭크 </a:t>
            </a:r>
            <a:r>
              <a:rPr lang="en-US" altLang="ko-KR" dirty="0"/>
              <a:t>0~255</a:t>
            </a:r>
          </a:p>
          <a:p>
            <a:endParaRPr lang="en-US" altLang="ko-KR" dirty="0"/>
          </a:p>
          <a:p>
            <a:r>
              <a:rPr lang="en-US" altLang="ko-KR" dirty="0"/>
              <a:t>Score 7~8 : </a:t>
            </a:r>
            <a:r>
              <a:rPr lang="ko-KR" altLang="en-US" dirty="0"/>
              <a:t>랭크 </a:t>
            </a:r>
            <a:r>
              <a:rPr lang="en-US" altLang="ko-KR" dirty="0"/>
              <a:t>0~255</a:t>
            </a:r>
          </a:p>
          <a:p>
            <a:endParaRPr lang="en-US" altLang="ko-KR" dirty="0"/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Score 0~1 : 0~255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5A1F4F-8B21-428D-873A-7D6FA205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30" y="1761161"/>
            <a:ext cx="4917725" cy="3795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0E37E9-8DA2-44D3-86AC-B6D830F7BA95}"/>
              </a:ext>
            </a:extLst>
          </p:cNvPr>
          <p:cNvSpPr txBox="1"/>
          <p:nvPr/>
        </p:nvSpPr>
        <p:spPr>
          <a:xfrm>
            <a:off x="1879600" y="5625193"/>
            <a:ext cx="703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상관관계 분석을 위해 </a:t>
            </a:r>
            <a:r>
              <a:rPr lang="ko-KR" altLang="en-US" dirty="0" err="1"/>
              <a:t>층분리</a:t>
            </a:r>
            <a:r>
              <a:rPr lang="ko-KR" altLang="en-US" dirty="0"/>
              <a:t> 필요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B3A3D9-CC8A-6D49-1E62-8CCBD5E4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2016"/>
            <a:ext cx="7260771" cy="96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89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BDA004-8985-4E4B-928D-B1B6CD3C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808" y="1601692"/>
            <a:ext cx="5360155" cy="38758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E37ADE-362E-4278-9B63-C7E44154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55" y="1652496"/>
            <a:ext cx="5217219" cy="3831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B5E005-AD10-42CB-B8BE-AC0479B766AA}"/>
              </a:ext>
            </a:extLst>
          </p:cNvPr>
          <p:cNvSpPr txBox="1"/>
          <p:nvPr/>
        </p:nvSpPr>
        <p:spPr>
          <a:xfrm>
            <a:off x="1124198" y="5749091"/>
            <a:ext cx="473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만화원작의</a:t>
            </a:r>
            <a:r>
              <a:rPr lang="ko-KR" altLang="en-US" dirty="0"/>
              <a:t> </a:t>
            </a:r>
            <a:r>
              <a:rPr lang="en-US" altLang="ko-KR" dirty="0"/>
              <a:t>Rank / Score </a:t>
            </a:r>
            <a:r>
              <a:rPr lang="ko-KR" altLang="en-US" dirty="0"/>
              <a:t>상관계수 분석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C4434-48B1-470E-8D25-273E7531A7B8}"/>
              </a:ext>
            </a:extLst>
          </p:cNvPr>
          <p:cNvSpPr txBox="1"/>
          <p:nvPr/>
        </p:nvSpPr>
        <p:spPr>
          <a:xfrm>
            <a:off x="7044330" y="5749091"/>
            <a:ext cx="473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소설원작의</a:t>
            </a:r>
            <a:r>
              <a:rPr lang="ko-KR" altLang="en-US" dirty="0"/>
              <a:t> </a:t>
            </a:r>
            <a:r>
              <a:rPr lang="en-US" altLang="ko-KR" dirty="0"/>
              <a:t>Rank / Score </a:t>
            </a:r>
            <a:r>
              <a:rPr lang="ko-KR" altLang="en-US" dirty="0"/>
              <a:t>상관계수 분석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7E4123-AB7D-0180-2267-4A8E757D3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43" y="517336"/>
            <a:ext cx="7772400" cy="75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2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D999C-E22A-98A4-FE22-8F995292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371B6B-DE6B-04B4-546F-362DA73A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64" y="3309257"/>
            <a:ext cx="6858393" cy="1548998"/>
          </a:xfrm>
          <a:prstGeom prst="rect">
            <a:avLst/>
          </a:prstGeom>
          <a:ln w="9525"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51079B-1F76-6DD2-3BD3-76860D906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11" y="1462314"/>
            <a:ext cx="748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08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4D0B5-23CE-A804-81D2-E1C882D4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D61B-B00E-43C5-8C2E-539D50D9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내용 개체 틀 6" descr="텍스트, 스크린샷, 바이올렛색, 보라색이(가) 표시된 사진&#10;&#10;자동 생성된 설명">
            <a:extLst>
              <a:ext uri="{FF2B5EF4-FFF2-40B4-BE49-F238E27FC236}">
                <a16:creationId xmlns:a16="http://schemas.microsoft.com/office/drawing/2014/main" id="{3BB504DB-58B8-F24B-1DBA-B8DABB740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89" b="6188"/>
          <a:stretch/>
        </p:blipFill>
        <p:spPr>
          <a:xfrm>
            <a:off x="0" y="0"/>
            <a:ext cx="12247742" cy="6858000"/>
          </a:xfrm>
        </p:spPr>
      </p:pic>
    </p:spTree>
    <p:extLst>
      <p:ext uri="{BB962C8B-B14F-4D97-AF65-F5344CB8AC3E}">
        <p14:creationId xmlns:p14="http://schemas.microsoft.com/office/powerpoint/2010/main" val="2579759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FD97-F77E-C928-D4A9-25CC9D411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1D5583-7761-DE25-30DF-8487C4F4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" y="1644633"/>
            <a:ext cx="5588287" cy="88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3D6EE4-32F9-79DF-B985-FC8B2604C03E}"/>
              </a:ext>
            </a:extLst>
          </p:cNvPr>
          <p:cNvSpPr txBox="1"/>
          <p:nvPr/>
        </p:nvSpPr>
        <p:spPr>
          <a:xfrm>
            <a:off x="667802" y="1275301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SampleData.py </a:t>
            </a:r>
            <a:r>
              <a:rPr lang="ko-KR" altLang="en-US" dirty="0"/>
              <a:t>에서 만든 변수를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795C83-57C7-C8F7-56A2-C210D74E7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02" y="3532083"/>
            <a:ext cx="4438878" cy="323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9C664C-31E1-98DE-C8E3-F02CE9292564}"/>
              </a:ext>
            </a:extLst>
          </p:cNvPr>
          <p:cNvSpPr txBox="1"/>
          <p:nvPr/>
        </p:nvSpPr>
        <p:spPr>
          <a:xfrm>
            <a:off x="680611" y="3162751"/>
            <a:ext cx="392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각자의 </a:t>
            </a:r>
            <a:r>
              <a:rPr lang="en-US" altLang="ko-KR" dirty="0"/>
              <a:t>.</a:t>
            </a:r>
            <a:r>
              <a:rPr lang="en-US" altLang="ko-KR" dirty="0" err="1"/>
              <a:t>ipynb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import </a:t>
            </a:r>
            <a:r>
              <a:rPr lang="ko-KR" altLang="en-US" dirty="0"/>
              <a:t>해와서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DCDA4E-7CBD-DC8A-C5C6-8C6CAD588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8" y="5083180"/>
            <a:ext cx="4692891" cy="2349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CD7724-B1CD-2EA9-0165-8B69DE1C6DC0}"/>
              </a:ext>
            </a:extLst>
          </p:cNvPr>
          <p:cNvSpPr txBox="1"/>
          <p:nvPr/>
        </p:nvSpPr>
        <p:spPr>
          <a:xfrm>
            <a:off x="680611" y="4641833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d.＂</a:t>
            </a:r>
            <a:r>
              <a:rPr lang="ko-KR" altLang="en-US" dirty="0" err="1"/>
              <a:t>변수명</a:t>
            </a:r>
            <a:r>
              <a:rPr lang="en-US" altLang="ko-KR" dirty="0"/>
              <a:t>” </a:t>
            </a:r>
            <a:r>
              <a:rPr lang="ko-KR" altLang="en-US" dirty="0"/>
              <a:t>으로 사용하는 방식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941E1-3473-860C-DC71-C9D13899E0AB}"/>
              </a:ext>
            </a:extLst>
          </p:cNvPr>
          <p:cNvSpPr txBox="1"/>
          <p:nvPr/>
        </p:nvSpPr>
        <p:spPr>
          <a:xfrm>
            <a:off x="6192947" y="1236729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Sampledata.py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ko-KR" altLang="en-US" dirty="0"/>
              <a:t> 파일</a:t>
            </a:r>
            <a:r>
              <a:rPr lang="en-US" altLang="ko-KR" dirty="0"/>
              <a:t>, </a:t>
            </a:r>
            <a:r>
              <a:rPr lang="ko-KR" altLang="en-US" dirty="0"/>
              <a:t>외부 변수</a:t>
            </a:r>
            <a:r>
              <a:rPr lang="en-US" altLang="ko-KR" dirty="0"/>
              <a:t>) </a:t>
            </a:r>
            <a:r>
              <a:rPr lang="ko-KR" altLang="en-US" dirty="0"/>
              <a:t>소개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0A16D9-162A-AAE8-6F9D-30FC78F54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947" y="1717189"/>
            <a:ext cx="5642819" cy="2656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7E21C-B40E-070E-2910-CB3D7D048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947" y="5267842"/>
            <a:ext cx="6013759" cy="850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F8C245-C57D-9A44-9FB0-42E908C64F59}"/>
              </a:ext>
            </a:extLst>
          </p:cNvPr>
          <p:cNvSpPr txBox="1"/>
          <p:nvPr/>
        </p:nvSpPr>
        <p:spPr>
          <a:xfrm>
            <a:off x="6192947" y="4787382"/>
            <a:ext cx="504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위의 </a:t>
            </a:r>
            <a:r>
              <a:rPr lang="en-US" altLang="ko-KR" dirty="0"/>
              <a:t>4</a:t>
            </a:r>
            <a:r>
              <a:rPr lang="ko-KR" altLang="en-US" dirty="0"/>
              <a:t>개 변수는 </a:t>
            </a:r>
            <a:r>
              <a:rPr lang="ko-KR" altLang="en-US" dirty="0" err="1"/>
              <a:t>전처리된</a:t>
            </a:r>
            <a:r>
              <a:rPr lang="ko-KR" altLang="en-US" dirty="0"/>
              <a:t> </a:t>
            </a:r>
            <a:r>
              <a:rPr lang="en-US" altLang="ko-KR" dirty="0"/>
              <a:t>csv</a:t>
            </a:r>
            <a:r>
              <a:rPr lang="ko-KR" altLang="en-US" dirty="0"/>
              <a:t>파일을 담은 변수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DF71DB-73CA-AE85-6D42-F2B6F88C3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58" y="283326"/>
            <a:ext cx="7772400" cy="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12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91C01-2894-FA6C-E5DE-A765AC4B3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6934A-65EB-2D29-4954-C279AAA9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13" y="1574799"/>
            <a:ext cx="2602453" cy="4976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F3BF3-83F9-2C66-DB8B-B80CBEDA0AD9}"/>
              </a:ext>
            </a:extLst>
          </p:cNvPr>
          <p:cNvSpPr txBox="1"/>
          <p:nvPr/>
        </p:nvSpPr>
        <p:spPr>
          <a:xfrm>
            <a:off x="4682067" y="2675467"/>
            <a:ext cx="413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Aired(</a:t>
            </a:r>
            <a:r>
              <a:rPr lang="ko-KR" altLang="en-US" dirty="0"/>
              <a:t>방영 시작일</a:t>
            </a:r>
            <a:r>
              <a:rPr lang="en-US" altLang="ko-KR" dirty="0"/>
              <a:t>), Premiered(</a:t>
            </a:r>
            <a:r>
              <a:rPr lang="ko-KR" altLang="en-US" dirty="0"/>
              <a:t>상영일</a:t>
            </a:r>
            <a:r>
              <a:rPr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D5A24-53C4-2A7E-3457-73FFD80C368D}"/>
              </a:ext>
            </a:extLst>
          </p:cNvPr>
          <p:cNvSpPr txBox="1"/>
          <p:nvPr/>
        </p:nvSpPr>
        <p:spPr>
          <a:xfrm>
            <a:off x="749213" y="1366622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Aired(</a:t>
            </a:r>
            <a:r>
              <a:rPr lang="ko-KR" altLang="en-US" sz="1100" b="1" dirty="0"/>
              <a:t>방영 시작일</a:t>
            </a:r>
            <a:r>
              <a:rPr lang="en-US" altLang="ko-KR" sz="1100" b="1" dirty="0"/>
              <a:t>), Premiered(</a:t>
            </a:r>
            <a:r>
              <a:rPr lang="ko-KR" altLang="en-US" sz="1100" b="1" dirty="0"/>
              <a:t>상영일</a:t>
            </a:r>
            <a:r>
              <a:rPr lang="en-US" altLang="ko-KR" sz="11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6018E-AB54-8B60-6C8F-9855C8AB2181}"/>
              </a:ext>
            </a:extLst>
          </p:cNvPr>
          <p:cNvSpPr txBox="1"/>
          <p:nvPr/>
        </p:nvSpPr>
        <p:spPr>
          <a:xfrm>
            <a:off x="6855266" y="3561920"/>
            <a:ext cx="472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Aired, Premiered </a:t>
            </a:r>
            <a:r>
              <a:rPr lang="ko-KR" altLang="en-US" dirty="0"/>
              <a:t>열 삭제 후 새로운 열 추가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A7A006-700B-D96B-C89D-02CF4D43B345}"/>
              </a:ext>
            </a:extLst>
          </p:cNvPr>
          <p:cNvSpPr txBox="1"/>
          <p:nvPr/>
        </p:nvSpPr>
        <p:spPr>
          <a:xfrm>
            <a:off x="3693064" y="4559870"/>
            <a:ext cx="783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Start_date</a:t>
            </a:r>
            <a:r>
              <a:rPr lang="en-US" altLang="ko-KR" dirty="0"/>
              <a:t>(</a:t>
            </a:r>
            <a:r>
              <a:rPr lang="ko-KR" altLang="en-US" dirty="0"/>
              <a:t>상영 시작일</a:t>
            </a:r>
            <a:r>
              <a:rPr lang="en-US" altLang="ko-KR" dirty="0"/>
              <a:t>), </a:t>
            </a:r>
            <a:r>
              <a:rPr lang="en-US" altLang="ko-KR" dirty="0" err="1"/>
              <a:t>End_date</a:t>
            </a:r>
            <a:r>
              <a:rPr lang="en-US" altLang="ko-KR" dirty="0"/>
              <a:t>(</a:t>
            </a:r>
            <a:r>
              <a:rPr lang="ko-KR" altLang="en-US" dirty="0"/>
              <a:t>상영 종료일</a:t>
            </a:r>
            <a:r>
              <a:rPr lang="en-US" altLang="ko-KR" dirty="0"/>
              <a:t>), </a:t>
            </a:r>
            <a:r>
              <a:rPr lang="en-US" altLang="ko-KR" dirty="0" err="1"/>
              <a:t>Aired_Duration</a:t>
            </a:r>
            <a:r>
              <a:rPr lang="en-US" altLang="ko-KR" dirty="0"/>
              <a:t>(</a:t>
            </a:r>
            <a:r>
              <a:rPr lang="ko-KR" altLang="en-US" dirty="0"/>
              <a:t>상영 총일</a:t>
            </a:r>
            <a:r>
              <a:rPr lang="en-US" altLang="ko-KR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FF111B-792E-4FB6-0B22-DF7AEFF0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304800"/>
            <a:ext cx="3382071" cy="859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765666-53A2-61EB-A7A8-2861A1073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8" y="283326"/>
            <a:ext cx="7772400" cy="888089"/>
          </a:xfrm>
          <a:prstGeom prst="rect">
            <a:avLst/>
          </a:prstGeom>
        </p:spPr>
      </p:pic>
      <p:pic>
        <p:nvPicPr>
          <p:cNvPr id="9" name="그림 8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BF43BA04-91E1-FF38-6F07-167A13B26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23" t="28250" r="16118" b="16250"/>
          <a:stretch/>
        </p:blipFill>
        <p:spPr>
          <a:xfrm rot="5400000">
            <a:off x="5571838" y="3167050"/>
            <a:ext cx="1425345" cy="11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96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0E0B1-1F37-1030-BE05-E6C64EBF2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C4C15F-66B8-D002-F02E-97F7D7F2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970" y="1476653"/>
            <a:ext cx="6902805" cy="8509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18B9F6-DD77-393E-2316-4EE83433E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970" y="3200602"/>
            <a:ext cx="6134415" cy="2521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65E168-C27B-389E-8941-3862A59DCE13}"/>
              </a:ext>
            </a:extLst>
          </p:cNvPr>
          <p:cNvSpPr txBox="1"/>
          <p:nvPr/>
        </p:nvSpPr>
        <p:spPr>
          <a:xfrm>
            <a:off x="2963584" y="2494683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Air </a:t>
            </a:r>
            <a:r>
              <a:rPr lang="ko-KR" altLang="en-US" dirty="0"/>
              <a:t>컬럼의 </a:t>
            </a:r>
            <a:r>
              <a:rPr lang="en-US" altLang="ko-KR" dirty="0"/>
              <a:t>“to”</a:t>
            </a:r>
            <a:r>
              <a:rPr lang="ko-KR" altLang="en-US" dirty="0"/>
              <a:t>로 </a:t>
            </a:r>
            <a:r>
              <a:rPr lang="en-US" altLang="ko-KR" dirty="0"/>
              <a:t>split -&gt; </a:t>
            </a:r>
            <a:r>
              <a:rPr lang="ko-KR" altLang="en-US" dirty="0"/>
              <a:t>각각 </a:t>
            </a:r>
            <a:r>
              <a:rPr lang="en-US" altLang="ko-KR" dirty="0" err="1"/>
              <a:t>Start_date</a:t>
            </a:r>
            <a:r>
              <a:rPr lang="en-US" altLang="ko-KR" dirty="0"/>
              <a:t>, </a:t>
            </a:r>
            <a:r>
              <a:rPr lang="en-US" altLang="ko-KR" dirty="0" err="1"/>
              <a:t>End_date</a:t>
            </a:r>
            <a:r>
              <a:rPr lang="ko-KR" altLang="en-US" dirty="0"/>
              <a:t>에 넣음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BA9F7-3902-C06C-987E-08ACCDEDDDF6}"/>
              </a:ext>
            </a:extLst>
          </p:cNvPr>
          <p:cNvSpPr txBox="1"/>
          <p:nvPr/>
        </p:nvSpPr>
        <p:spPr>
          <a:xfrm>
            <a:off x="2640695" y="5995358"/>
            <a:ext cx="744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결측값을</a:t>
            </a:r>
            <a:r>
              <a:rPr lang="ko-KR" altLang="en-US" dirty="0"/>
              <a:t> 제외한 </a:t>
            </a:r>
            <a:r>
              <a:rPr lang="en-US" altLang="ko-KR" dirty="0"/>
              <a:t>Object</a:t>
            </a:r>
            <a:r>
              <a:rPr lang="ko-KR" altLang="en-US" dirty="0"/>
              <a:t>타입인 날짜를 </a:t>
            </a:r>
            <a:r>
              <a:rPr lang="en-US" altLang="ko-KR" dirty="0"/>
              <a:t>datetime</a:t>
            </a:r>
            <a:r>
              <a:rPr lang="ko-KR" altLang="en-US" dirty="0"/>
              <a:t>으로 바꾸면서 열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520E81-D9EC-58A3-192F-B8C0B39A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8" y="283326"/>
            <a:ext cx="7772400" cy="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18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AF97F-7FE9-2A2E-976E-6C5F8ED6E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6C1BEF-32A0-E7A0-14C8-17DC828C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825" y="1642533"/>
            <a:ext cx="5327924" cy="444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BC0C55-F976-DD2B-B138-AA9CDDAE7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25" y="2375984"/>
            <a:ext cx="4864350" cy="45722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E1784E-8FD8-3DEB-95A3-5B7D2DAE6C77}"/>
              </a:ext>
            </a:extLst>
          </p:cNvPr>
          <p:cNvGrpSpPr/>
          <p:nvPr/>
        </p:nvGrpSpPr>
        <p:grpSpPr>
          <a:xfrm>
            <a:off x="3770676" y="3429000"/>
            <a:ext cx="6180666" cy="1796017"/>
            <a:chOff x="2713359" y="4207924"/>
            <a:chExt cx="6180666" cy="179601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1FA8796-97E2-963C-EA34-BA62D581A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3359" y="5375259"/>
              <a:ext cx="4565885" cy="6286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71D7E-A372-3BD5-0266-D035AF9720BC}"/>
                </a:ext>
              </a:extLst>
            </p:cNvPr>
            <p:cNvSpPr txBox="1"/>
            <p:nvPr/>
          </p:nvSpPr>
          <p:spPr>
            <a:xfrm>
              <a:off x="2798025" y="420792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d</a:t>
              </a:r>
              <a:r>
                <a:rPr lang="en-US" altLang="ko-KR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anime</a:t>
              </a:r>
              <a:r>
                <a:rPr lang="en-US" altLang="ko-KR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info</a:t>
              </a:r>
              <a:r>
                <a:rPr lang="en-US" altLang="ko-KR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8D810A2-2674-D7FC-AA5E-EB954BBB0914}"/>
              </a:ext>
            </a:extLst>
          </p:cNvPr>
          <p:cNvSpPr txBox="1"/>
          <p:nvPr/>
        </p:nvSpPr>
        <p:spPr>
          <a:xfrm>
            <a:off x="4156117" y="5498078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날짜별</a:t>
            </a:r>
            <a:r>
              <a:rPr lang="ko-KR" altLang="en-US" dirty="0"/>
              <a:t> 계산이 용이하도록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pic>
        <p:nvPicPr>
          <p:cNvPr id="2" name="그림 1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BA28D36C-FCCC-7C96-B00A-A0EA3C8FFD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23" t="28250" r="16118" b="16250"/>
          <a:stretch/>
        </p:blipFill>
        <p:spPr>
          <a:xfrm rot="5400000">
            <a:off x="4316678" y="3850688"/>
            <a:ext cx="798004" cy="6489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F09F09-7008-35EB-AA14-E1BA24D96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58" y="283326"/>
            <a:ext cx="7772400" cy="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8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D54C7-6570-5155-905A-BC51377B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AF7CAF7-1520-7F24-F86D-26994D000908}"/>
              </a:ext>
            </a:extLst>
          </p:cNvPr>
          <p:cNvSpPr txBox="1"/>
          <p:nvPr/>
        </p:nvSpPr>
        <p:spPr>
          <a:xfrm>
            <a:off x="3820886" y="2228808"/>
            <a:ext cx="422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셀 값이 여러 개인 열 </a:t>
            </a:r>
            <a:r>
              <a:rPr lang="en-US" altLang="ko-KR" dirty="0"/>
              <a:t>-&gt; explode </a:t>
            </a:r>
            <a:r>
              <a:rPr lang="ko-KR" altLang="en-US" dirty="0"/>
              <a:t>사용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3CE31-F7B4-85A5-1F40-42F45E4B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6" y="1096685"/>
            <a:ext cx="2889398" cy="3702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812D1A-0C84-328D-AB05-2E1B5A08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6" y="4798925"/>
            <a:ext cx="6363027" cy="18161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9860FE-01EA-1E60-145C-350A3EDA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36" y="4519511"/>
            <a:ext cx="9671547" cy="2794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99F2FD-3B39-B75C-2061-FC4B278C354F}"/>
              </a:ext>
            </a:extLst>
          </p:cNvPr>
          <p:cNvSpPr txBox="1"/>
          <p:nvPr/>
        </p:nvSpPr>
        <p:spPr>
          <a:xfrm>
            <a:off x="7494211" y="5337689"/>
            <a:ext cx="309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고유값</a:t>
            </a:r>
            <a:r>
              <a:rPr lang="ko-KR" altLang="en-US" dirty="0"/>
              <a:t> 확인 변수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1448AF-6674-65F4-52DA-EF80D49B4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36" y="272239"/>
            <a:ext cx="7772400" cy="8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93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81986-B2AF-F71A-7E86-E3F7DA60F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7FE6C58-5FAA-BEE7-B06A-DDF5C788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1477363"/>
            <a:ext cx="12192000" cy="2995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F41B60-B456-2E70-4917-AA84FA23EFE8}"/>
              </a:ext>
            </a:extLst>
          </p:cNvPr>
          <p:cNvSpPr txBox="1"/>
          <p:nvPr/>
        </p:nvSpPr>
        <p:spPr>
          <a:xfrm>
            <a:off x="3620001" y="5011305"/>
            <a:ext cx="495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불필요한 열 삭제 </a:t>
            </a:r>
            <a:r>
              <a:rPr lang="en-US" altLang="ko-KR" dirty="0"/>
              <a:t>&amp; </a:t>
            </a:r>
            <a:r>
              <a:rPr lang="ko-KR" altLang="en-US" dirty="0" err="1"/>
              <a:t>컬럼별</a:t>
            </a:r>
            <a:r>
              <a:rPr lang="ko-KR" altLang="en-US" dirty="0"/>
              <a:t> 데이터 타입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7C23A3-472E-2A09-A439-B1B93D19B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205611"/>
            <a:ext cx="7772400" cy="8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5E475-8BD0-08F6-A994-65FFED3B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52D0A3-3274-81D5-2E5C-E524669DF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64" y="3287486"/>
            <a:ext cx="6858393" cy="1548998"/>
          </a:xfrm>
          <a:prstGeom prst="rect">
            <a:avLst/>
          </a:prstGeom>
          <a:ln w="9525"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2AB958-756F-B3B2-F6C0-8F780F42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11" y="1462314"/>
            <a:ext cx="748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64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420B83E-7410-063F-6C44-D774C34E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64753"/>
            <a:ext cx="7772400" cy="9284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75FBB0-8F58-2177-BAF6-EB156AC47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007188"/>
            <a:ext cx="7772400" cy="8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49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80238C-CF7F-0A2B-19AC-02928C7FCED0}"/>
              </a:ext>
            </a:extLst>
          </p:cNvPr>
          <p:cNvSpPr txBox="1"/>
          <p:nvPr/>
        </p:nvSpPr>
        <p:spPr>
          <a:xfrm>
            <a:off x="3730986" y="664638"/>
            <a:ext cx="598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1-1.</a:t>
            </a:r>
            <a:r>
              <a:rPr lang="ko-KR" altLang="en-US" sz="1200" dirty="0"/>
              <a:t>제작사 당 담당한 애니 장르별 정리 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누가 제일 많은 애니를 제작했는지</a:t>
            </a:r>
            <a:r>
              <a:rPr lang="en-US" altLang="ko-KR" sz="1200" dirty="0"/>
              <a:t>, </a:t>
            </a:r>
            <a:r>
              <a:rPr lang="ko-KR" altLang="en-US" sz="1200" dirty="0"/>
              <a:t>액션 장르를 제일 많이 만든 제작사가 누구인지</a:t>
            </a:r>
            <a:r>
              <a:rPr lang="en-US" altLang="ko-KR" sz="1200" dirty="0"/>
              <a:t>)</a:t>
            </a:r>
          </a:p>
          <a:p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5DBC5F-257F-4054-40F7-5B870A4EBA33}"/>
              </a:ext>
            </a:extLst>
          </p:cNvPr>
          <p:cNvSpPr txBox="1"/>
          <p:nvPr/>
        </p:nvSpPr>
        <p:spPr>
          <a:xfrm>
            <a:off x="3085756" y="5824030"/>
            <a:ext cx="621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전처리한 데이터</a:t>
            </a:r>
            <a:r>
              <a:rPr lang="en-US" altLang="ko-KR" dirty="0"/>
              <a:t>(SampleData.py) </a:t>
            </a:r>
            <a:r>
              <a:rPr lang="ko-KR" altLang="en-US" dirty="0"/>
              <a:t>를 가져와 </a:t>
            </a:r>
            <a:r>
              <a:rPr lang="ko-KR" altLang="en-US" dirty="0" err="1"/>
              <a:t>딕셔너리</a:t>
            </a:r>
            <a:r>
              <a:rPr lang="ko-KR" altLang="en-US" dirty="0"/>
              <a:t> 생성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7F8F4B-8DC8-EF76-8A0F-DBE22892C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89" y="1374154"/>
            <a:ext cx="3785179" cy="35178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4A7C76-7210-E4CC-F0EC-D57DE42F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784" y="1496242"/>
            <a:ext cx="3539738" cy="29885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A45E5D-CBC7-EFF0-E42B-74214D37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89" y="4611179"/>
            <a:ext cx="10401835" cy="7620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57919A6-3B6C-A9FE-63D5-0E3EF71B0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963" y="2398283"/>
            <a:ext cx="4582886" cy="8911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790615-A0D6-32DE-D490-3E1C979FB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B786C4-34BA-3679-B9F1-16B1F4801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9" b="7487"/>
          <a:stretch/>
        </p:blipFill>
        <p:spPr>
          <a:xfrm>
            <a:off x="-202240" y="0"/>
            <a:ext cx="12596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1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8CB4FF6-12A3-CE29-B9D8-0DA84A87B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33" y="2651936"/>
            <a:ext cx="8337979" cy="2381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A20E38-0E39-A8D5-5566-7985EE25D823}"/>
              </a:ext>
            </a:extLst>
          </p:cNvPr>
          <p:cNvSpPr txBox="1"/>
          <p:nvPr/>
        </p:nvSpPr>
        <p:spPr>
          <a:xfrm>
            <a:off x="2164110" y="1946793"/>
            <a:ext cx="338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결측값</a:t>
            </a:r>
            <a:r>
              <a:rPr lang="ko-KR" altLang="en-US" sz="1200" dirty="0"/>
              <a:t> 삭제</a:t>
            </a:r>
            <a:r>
              <a:rPr lang="en-US" altLang="ko-KR" sz="1200" dirty="0"/>
              <a:t>(“</a:t>
            </a:r>
            <a:r>
              <a:rPr lang="ko-KR" altLang="en-US" sz="1200" dirty="0"/>
              <a:t> </a:t>
            </a:r>
            <a:r>
              <a:rPr lang="en-US" altLang="ko-KR" sz="1200" dirty="0"/>
              <a:t>UNKNOWN</a:t>
            </a:r>
            <a:r>
              <a:rPr lang="ko-KR" altLang="en-US" sz="1200" dirty="0"/>
              <a:t> </a:t>
            </a:r>
            <a:r>
              <a:rPr lang="en-US" altLang="ko-KR" sz="1200" dirty="0"/>
              <a:t>“) </a:t>
            </a:r>
            <a:r>
              <a:rPr lang="ko-KR" altLang="en-US" sz="1200" dirty="0"/>
              <a:t>후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딕셔너리</a:t>
            </a:r>
            <a:r>
              <a:rPr lang="ko-KR" altLang="en-US" sz="1200" dirty="0"/>
              <a:t> 생성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5DBC5F-257F-4054-40F7-5B870A4EBA33}"/>
              </a:ext>
            </a:extLst>
          </p:cNvPr>
          <p:cNvSpPr txBox="1"/>
          <p:nvPr/>
        </p:nvSpPr>
        <p:spPr>
          <a:xfrm>
            <a:off x="4326926" y="5585658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쪼개진 데이터 </a:t>
            </a:r>
            <a:r>
              <a:rPr lang="en-US" altLang="ko-KR" dirty="0"/>
              <a:t>-&gt; </a:t>
            </a:r>
            <a:r>
              <a:rPr lang="ko-KR" altLang="en-US" dirty="0" err="1"/>
              <a:t>딕셔너리</a:t>
            </a:r>
            <a:r>
              <a:rPr lang="ko-KR" altLang="en-US" dirty="0"/>
              <a:t> 완성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C58723-DA6A-D563-F2B6-A334428715AE}"/>
              </a:ext>
            </a:extLst>
          </p:cNvPr>
          <p:cNvSpPr/>
          <p:nvPr/>
        </p:nvSpPr>
        <p:spPr>
          <a:xfrm>
            <a:off x="2738485" y="3794602"/>
            <a:ext cx="3459637" cy="1813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176BF-8A02-2BB2-0FE5-411C50870B10}"/>
              </a:ext>
            </a:extLst>
          </p:cNvPr>
          <p:cNvSpPr/>
          <p:nvPr/>
        </p:nvSpPr>
        <p:spPr>
          <a:xfrm>
            <a:off x="2413262" y="3573618"/>
            <a:ext cx="3133505" cy="1813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82DD2-91DE-2801-DF77-4043C566641F}"/>
              </a:ext>
            </a:extLst>
          </p:cNvPr>
          <p:cNvSpPr txBox="1"/>
          <p:nvPr/>
        </p:nvSpPr>
        <p:spPr>
          <a:xfrm>
            <a:off x="3730986" y="664638"/>
            <a:ext cx="598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1-1.</a:t>
            </a:r>
            <a:r>
              <a:rPr lang="ko-KR" altLang="en-US" sz="1200" dirty="0"/>
              <a:t>제작사 당 담당한 애니 장르별 정리 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누가 제일 많은 애니를 제작했는지</a:t>
            </a:r>
            <a:r>
              <a:rPr lang="en-US" altLang="ko-KR" sz="1200" dirty="0"/>
              <a:t>, </a:t>
            </a:r>
            <a:r>
              <a:rPr lang="ko-KR" altLang="en-US" sz="1200" dirty="0"/>
              <a:t>액션 장르를 제일 많이 만든 제작사가 누구인지</a:t>
            </a:r>
            <a:r>
              <a:rPr lang="en-US" altLang="ko-KR" sz="1200" dirty="0"/>
              <a:t>)</a:t>
            </a:r>
          </a:p>
          <a:p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939C8D-0821-E635-A1C8-D212387F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90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B4BED12-A427-3421-EDE7-E36E01987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77" y="1286633"/>
            <a:ext cx="3306667" cy="2828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743254-5BD0-4883-1216-057758AA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77" y="4275739"/>
            <a:ext cx="3306667" cy="25252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A32FE8-AB5B-DD4A-7F84-979B9C07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570" y="1286632"/>
            <a:ext cx="3010801" cy="5292305"/>
          </a:xfrm>
          <a:prstGeom prst="rect">
            <a:avLst/>
          </a:prstGeom>
        </p:spPr>
      </p:pic>
      <p:pic>
        <p:nvPicPr>
          <p:cNvPr id="2" name="그림 1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9D5AFE6-43F6-3F76-4FEB-ACA3F5B939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23" t="28250" r="16118" b="16250"/>
          <a:stretch/>
        </p:blipFill>
        <p:spPr>
          <a:xfrm>
            <a:off x="5508759" y="3366726"/>
            <a:ext cx="1392195" cy="11321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E04151-35F8-B122-AE0A-4807DBDE7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020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D691F0-9A2A-D66A-1540-87EDD5972CAD}"/>
              </a:ext>
            </a:extLst>
          </p:cNvPr>
          <p:cNvSpPr txBox="1"/>
          <p:nvPr/>
        </p:nvSpPr>
        <p:spPr>
          <a:xfrm>
            <a:off x="3622249" y="5722182"/>
            <a:ext cx="514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“Result” </a:t>
            </a:r>
            <a:r>
              <a:rPr lang="en-US" altLang="ko-KR" dirty="0" err="1"/>
              <a:t>DataFrame</a:t>
            </a:r>
            <a:r>
              <a:rPr lang="ko-KR" altLang="en-US" dirty="0"/>
              <a:t> 생성 후 본격적인 분석 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465636-5950-8D14-31F6-DB79C9F5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1465720"/>
            <a:ext cx="10450286" cy="39265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BAFC07F-38E3-6CB4-B9A2-60E8D00D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41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D691F0-9A2A-D66A-1540-87EDD5972CAD}"/>
              </a:ext>
            </a:extLst>
          </p:cNvPr>
          <p:cNvSpPr txBox="1"/>
          <p:nvPr/>
        </p:nvSpPr>
        <p:spPr>
          <a:xfrm>
            <a:off x="4898654" y="4814854"/>
            <a:ext cx="4286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Sum</a:t>
            </a:r>
            <a:r>
              <a:rPr lang="ko-KR" altLang="en-US" dirty="0"/>
              <a:t>과 장르 한국어 번역 </a:t>
            </a:r>
            <a:r>
              <a:rPr lang="ko-KR" altLang="en-US" dirty="0" err="1"/>
              <a:t>딕셔너리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 애니메이션 장르별 분포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05F1B-BBDC-7EFA-5DD1-5A79FCA853CA}"/>
              </a:ext>
            </a:extLst>
          </p:cNvPr>
          <p:cNvSpPr txBox="1"/>
          <p:nvPr/>
        </p:nvSpPr>
        <p:spPr>
          <a:xfrm>
            <a:off x="5248939" y="2552420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1917</a:t>
            </a:r>
            <a:r>
              <a:rPr lang="ko-KR" altLang="en-US" dirty="0"/>
              <a:t>년부터 데이터를 모았음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157F0F-4C60-1DB9-A7F1-5F2E5D066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906" y="773595"/>
            <a:ext cx="8059834" cy="2633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3C0A70-CED8-8F92-BACC-C47CB95C3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86" y="1227378"/>
            <a:ext cx="3315192" cy="54271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E8C3857-AB6C-B815-56E1-8AB3D2A96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64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05F1B-BBDC-7EFA-5DD1-5A79FCA853CA}"/>
              </a:ext>
            </a:extLst>
          </p:cNvPr>
          <p:cNvSpPr txBox="1"/>
          <p:nvPr/>
        </p:nvSpPr>
        <p:spPr>
          <a:xfrm>
            <a:off x="5575062" y="113120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Plot</a:t>
            </a:r>
            <a:r>
              <a:rPr lang="ko-KR" altLang="en-US" dirty="0"/>
              <a:t>을 사용한 데이터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0C3404-354D-F295-B6BB-19F12526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55" y="1251787"/>
            <a:ext cx="1947914" cy="4369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BCB3F6-A6C9-39DA-B480-1DFB70C1E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76" y="496354"/>
            <a:ext cx="6112683" cy="6163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6852AC-1DC0-7F1D-23E2-0C0E89313FC8}"/>
              </a:ext>
            </a:extLst>
          </p:cNvPr>
          <p:cNvSpPr txBox="1"/>
          <p:nvPr/>
        </p:nvSpPr>
        <p:spPr>
          <a:xfrm>
            <a:off x="776141" y="5799392"/>
            <a:ext cx="378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코미디</a:t>
            </a:r>
            <a:r>
              <a:rPr lang="en-US" altLang="ko-KR" dirty="0"/>
              <a:t>,</a:t>
            </a:r>
            <a:r>
              <a:rPr lang="ko-KR" altLang="en-US" dirty="0"/>
              <a:t>액션</a:t>
            </a:r>
            <a:r>
              <a:rPr lang="en-US" altLang="ko-KR" dirty="0"/>
              <a:t>,</a:t>
            </a:r>
            <a:r>
              <a:rPr lang="ko-KR" altLang="en-US" dirty="0"/>
              <a:t>판타지 </a:t>
            </a:r>
            <a:r>
              <a:rPr lang="en-US" altLang="ko-KR" dirty="0"/>
              <a:t>-&gt; </a:t>
            </a:r>
            <a:r>
              <a:rPr lang="ko-KR" altLang="en-US" dirty="0"/>
              <a:t>압도적 많음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5D068-1E27-60F7-CB3C-79C7FB101E8B}"/>
              </a:ext>
            </a:extLst>
          </p:cNvPr>
          <p:cNvSpPr txBox="1"/>
          <p:nvPr/>
        </p:nvSpPr>
        <p:spPr>
          <a:xfrm>
            <a:off x="776141" y="6193134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스포츠 이후 </a:t>
            </a:r>
            <a:r>
              <a:rPr lang="en-US" altLang="ko-KR" dirty="0"/>
              <a:t>-&gt; </a:t>
            </a:r>
            <a:r>
              <a:rPr lang="ko-KR" altLang="en-US" dirty="0"/>
              <a:t>비주류</a:t>
            </a:r>
          </a:p>
        </p:txBody>
      </p:sp>
      <p:pic>
        <p:nvPicPr>
          <p:cNvPr id="5" name="그림 4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8090B07-471D-4292-3BA1-12E6A5D56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23" t="28250" r="16118" b="16250"/>
          <a:stretch/>
        </p:blipFill>
        <p:spPr>
          <a:xfrm>
            <a:off x="3500675" y="2947327"/>
            <a:ext cx="1392195" cy="11321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15A371-8E08-AACD-2323-38371758E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89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2A252A-E92B-FC9B-6C72-D0660B1A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5" y="1578248"/>
            <a:ext cx="11716352" cy="8191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05F1B-BBDC-7EFA-5DD1-5A79FCA853CA}"/>
              </a:ext>
            </a:extLst>
          </p:cNvPr>
          <p:cNvSpPr txBox="1"/>
          <p:nvPr/>
        </p:nvSpPr>
        <p:spPr>
          <a:xfrm>
            <a:off x="6307871" y="2143933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많은 애니메이션을 제작한 제작사 </a:t>
            </a:r>
            <a:r>
              <a:rPr lang="en-US" altLang="ko-KR" dirty="0"/>
              <a:t>: </a:t>
            </a:r>
            <a:r>
              <a:rPr lang="en-US" altLang="ko-KR" dirty="0" err="1"/>
              <a:t>Aniplex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0C8AE3-7FED-C842-EEEB-1D7E40A3D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58" y="2998423"/>
            <a:ext cx="6547186" cy="33529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B4119C-7973-E3D1-CCD5-27505AC44755}"/>
              </a:ext>
            </a:extLst>
          </p:cNvPr>
          <p:cNvSpPr txBox="1"/>
          <p:nvPr/>
        </p:nvSpPr>
        <p:spPr>
          <a:xfrm>
            <a:off x="7223185" y="4344736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Aniplex</a:t>
            </a:r>
            <a:r>
              <a:rPr lang="ko-KR" altLang="en-US" dirty="0"/>
              <a:t> 제작 장르 비율 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F67F28-6B7E-8302-FC28-8383C3062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B9C52D-87E1-FB63-C2C4-3D314C3DF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18" y="276063"/>
            <a:ext cx="10973364" cy="630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0565FB8-B0EB-E339-6CE9-AA277360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486" y="945711"/>
            <a:ext cx="6425972" cy="5912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05F1B-BBDC-7EFA-5DD1-5A79FCA853CA}"/>
              </a:ext>
            </a:extLst>
          </p:cNvPr>
          <p:cNvSpPr txBox="1"/>
          <p:nvPr/>
        </p:nvSpPr>
        <p:spPr>
          <a:xfrm>
            <a:off x="8066194" y="1426442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Aniplex</a:t>
            </a:r>
            <a:r>
              <a:rPr lang="ko-KR" altLang="en-US" dirty="0"/>
              <a:t> 제작 장르 비율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5FC0C4-6E5E-3510-159A-EC68EE301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9CFFC4-5741-2CA6-A36A-E9E84C211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6665"/>
            <a:ext cx="12192000" cy="5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8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346BAA-D1BC-0479-D51B-5B97BA91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88" y="1449663"/>
            <a:ext cx="5406278" cy="516664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B2AEC34-EACF-0BFD-D509-EA4BB301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05F1B-BBDC-7EFA-5DD1-5A79FCA853CA}"/>
              </a:ext>
            </a:extLst>
          </p:cNvPr>
          <p:cNvSpPr txBox="1"/>
          <p:nvPr/>
        </p:nvSpPr>
        <p:spPr>
          <a:xfrm>
            <a:off x="5660452" y="3432822"/>
            <a:ext cx="5724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Aniplex</a:t>
            </a:r>
            <a:r>
              <a:rPr lang="ko-KR" altLang="en-US" dirty="0"/>
              <a:t> 가 다룬 영화에는 </a:t>
            </a:r>
            <a:r>
              <a:rPr lang="en-US" altLang="ko-KR" dirty="0"/>
              <a:t>Hentai, Erotica </a:t>
            </a:r>
            <a:r>
              <a:rPr lang="ko-KR" altLang="en-US" dirty="0"/>
              <a:t>장르가 없다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dirty="0"/>
              <a:t>(</a:t>
            </a:r>
            <a:r>
              <a:rPr lang="ko-KR" altLang="en-US" dirty="0"/>
              <a:t>쓸데없는 호기심</a:t>
            </a:r>
            <a:r>
              <a:rPr lang="en-US" altLang="ko-KR" dirty="0"/>
              <a:t>)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dirty="0"/>
              <a:t>Hentai</a:t>
            </a:r>
            <a:r>
              <a:rPr lang="ko-KR" altLang="en-US" dirty="0"/>
              <a:t>장르 관련 애니를 제일 많이 만든 회사는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603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160F07-754B-B98E-7F7A-0BC1FF5D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19" y="1649691"/>
            <a:ext cx="7690245" cy="1092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2428C-6B8B-407B-41A2-597484939D6C}"/>
              </a:ext>
            </a:extLst>
          </p:cNvPr>
          <p:cNvSpPr txBox="1"/>
          <p:nvPr/>
        </p:nvSpPr>
        <p:spPr>
          <a:xfrm>
            <a:off x="7066961" y="2395914"/>
            <a:ext cx="404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Pink</a:t>
            </a:r>
            <a:r>
              <a:rPr lang="ko-KR" altLang="en-US" dirty="0"/>
              <a:t> </a:t>
            </a:r>
            <a:r>
              <a:rPr lang="en-US" altLang="ko-KR" dirty="0"/>
              <a:t>Pineapple</a:t>
            </a:r>
            <a:r>
              <a:rPr lang="ko-KR" altLang="en-US" dirty="0"/>
              <a:t>이 제일 많이 만들었다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02E1F0-42B4-21E0-8701-5321BE16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9" y="3122096"/>
            <a:ext cx="6680543" cy="3378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66DA3-D150-A4B2-B537-7523CB8F8CA1}"/>
              </a:ext>
            </a:extLst>
          </p:cNvPr>
          <p:cNvSpPr txBox="1"/>
          <p:nvPr/>
        </p:nvSpPr>
        <p:spPr>
          <a:xfrm>
            <a:off x="6581480" y="4654312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그것도 압도적 비중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D5BD6D-C385-4027-FCDA-3745398E2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C2FF93-A659-566F-2F70-5BFBD4A4A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716" y="2190686"/>
            <a:ext cx="10052567" cy="24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9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4B6470-2854-04B0-08DD-95B10370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80" y="1474509"/>
            <a:ext cx="5720783" cy="510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05F1B-BBDC-7EFA-5DD1-5A79FCA853CA}"/>
              </a:ext>
            </a:extLst>
          </p:cNvPr>
          <p:cNvSpPr txBox="1"/>
          <p:nvPr/>
        </p:nvSpPr>
        <p:spPr>
          <a:xfrm>
            <a:off x="6651163" y="3271662"/>
            <a:ext cx="53944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Pink</a:t>
            </a:r>
            <a:r>
              <a:rPr lang="ko-KR" altLang="en-US" dirty="0"/>
              <a:t> </a:t>
            </a:r>
            <a:r>
              <a:rPr lang="en-US" altLang="ko-KR" dirty="0" err="1"/>
              <a:t>Pineappple</a:t>
            </a:r>
            <a:r>
              <a:rPr lang="ko-KR" altLang="en-US" dirty="0"/>
              <a:t> 제작 장르 비율 시각화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 애니메이션에 장르가 여러 개인 것도 있으므로</a:t>
            </a:r>
            <a:r>
              <a:rPr lang="en-US" altLang="ko-KR" dirty="0"/>
              <a:t>,,</a:t>
            </a:r>
          </a:p>
          <a:p>
            <a:r>
              <a:rPr lang="ko-KR" altLang="en-US" dirty="0"/>
              <a:t>어쩌면 </a:t>
            </a:r>
            <a:r>
              <a:rPr lang="ko-KR" altLang="en-US" dirty="0" err="1"/>
              <a:t>헨타이</a:t>
            </a:r>
            <a:r>
              <a:rPr lang="ko-KR" altLang="en-US" dirty="0"/>
              <a:t> 애니만 만든 회사인가</a:t>
            </a:r>
            <a:r>
              <a:rPr lang="en-US" altLang="ko-KR" dirty="0"/>
              <a:t>…?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CD46E5-0873-F339-507C-9E9413705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DF68E8-03B8-981F-AFE9-40159AADD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1351"/>
            <a:ext cx="12192000" cy="2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7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45A1AF61-4D87-4787-68CC-4DEAE099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11" y="422210"/>
            <a:ext cx="7927777" cy="1036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3A424D-E097-6678-F0E3-882AAD4AC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16"/>
          <a:stretch/>
        </p:blipFill>
        <p:spPr>
          <a:xfrm>
            <a:off x="457201" y="1698171"/>
            <a:ext cx="5809934" cy="45937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3D6CD5-BA47-4B41-DDE6-3F648E9FA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016"/>
          <a:stretch/>
        </p:blipFill>
        <p:spPr>
          <a:xfrm>
            <a:off x="7256447" y="1698171"/>
            <a:ext cx="4471792" cy="4593771"/>
          </a:xfrm>
          <a:prstGeom prst="rect">
            <a:avLst/>
          </a:prstGeom>
        </p:spPr>
      </p:pic>
      <p:pic>
        <p:nvPicPr>
          <p:cNvPr id="8" name="그림 7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A9C60AC2-1E8B-D465-9B30-F68EF2C63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23" t="28250" r="16118" b="16250"/>
          <a:stretch/>
        </p:blipFill>
        <p:spPr>
          <a:xfrm>
            <a:off x="6262624" y="3592284"/>
            <a:ext cx="990601" cy="8055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2FC3C0-AF68-8859-D20A-C718FFE758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198"/>
          <a:stretch/>
        </p:blipFill>
        <p:spPr>
          <a:xfrm>
            <a:off x="10638325" y="190598"/>
            <a:ext cx="1089914" cy="1268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16754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9970C-C3E9-BF59-3E58-A3A62DB1A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4B496F-BD42-873F-6F53-7FDBB657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78520"/>
            <a:ext cx="7772400" cy="7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187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205F1B-BBDC-7EFA-5DD1-5A79FCA853CA}"/>
              </a:ext>
            </a:extLst>
          </p:cNvPr>
          <p:cNvSpPr txBox="1"/>
          <p:nvPr/>
        </p:nvSpPr>
        <p:spPr>
          <a:xfrm>
            <a:off x="2716920" y="1098809"/>
            <a:ext cx="811436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dirty="0">
                <a:effectLst/>
                <a:latin typeface="Consolas" panose="020B0609020204030204" pitchFamily="49" charset="0"/>
              </a:rPr>
              <a:t>오타쿠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세대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: 1974~1979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 dirty="0">
                <a:latin typeface="Consolas" panose="020B0609020204030204" pitchFamily="49" charset="0"/>
              </a:rPr>
              <a:t>장로 세대</a:t>
            </a:r>
            <a:r>
              <a:rPr lang="en-US" altLang="ko-KR" sz="1600" dirty="0">
                <a:latin typeface="Consolas" panose="020B0609020204030204" pitchFamily="49" charset="0"/>
              </a:rPr>
              <a:t>. </a:t>
            </a:r>
            <a:r>
              <a:rPr lang="ko-KR" altLang="en-US" sz="1600" dirty="0">
                <a:latin typeface="Consolas" panose="020B0609020204030204" pitchFamily="49" charset="0"/>
              </a:rPr>
              <a:t>아직 </a:t>
            </a:r>
            <a:r>
              <a:rPr lang="ko-KR" altLang="en-US" sz="1600" dirty="0" err="1">
                <a:latin typeface="Consolas" panose="020B0609020204030204" pitchFamily="49" charset="0"/>
              </a:rPr>
              <a:t>오타쿠라는</a:t>
            </a:r>
            <a:r>
              <a:rPr lang="ko-KR" altLang="en-US" sz="1600" dirty="0">
                <a:latin typeface="Consolas" panose="020B0609020204030204" pitchFamily="49" charset="0"/>
              </a:rPr>
              <a:t> 말이 존재하지 않는 시대에 이미 오타쿠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ko-KR" altLang="en-US" sz="16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effectLst/>
                <a:latin typeface="Consolas" panose="020B0609020204030204" pitchFamily="49" charset="0"/>
              </a:rPr>
              <a:t>오타쿠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세대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: 1980~1988 -&gt; 9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년</a:t>
            </a:r>
            <a:endParaRPr lang="en-US" altLang="ko-KR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 dirty="0" err="1">
                <a:latin typeface="Consolas" panose="020B0609020204030204" pitchFamily="49" charset="0"/>
              </a:rPr>
              <a:t>오타쿠가</a:t>
            </a:r>
            <a:r>
              <a:rPr lang="ko-KR" altLang="en-US" sz="1600" dirty="0">
                <a:latin typeface="Consolas" panose="020B0609020204030204" pitchFamily="49" charset="0"/>
              </a:rPr>
              <a:t> 젊은이의 문화였던 세대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ko-KR" altLang="en-US" sz="16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effectLst/>
                <a:latin typeface="Consolas" panose="020B0609020204030204" pitchFamily="49" charset="0"/>
              </a:rPr>
              <a:t>오타쿠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세대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: 1989~1999 -&gt; 11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저도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세대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 dirty="0">
                <a:latin typeface="Consolas" panose="020B0609020204030204" pitchFamily="49" charset="0"/>
              </a:rPr>
              <a:t>일본 버블 경제 붕괴 시대 오타쿠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</a:rPr>
              <a:t>오타쿠 평론가의 시대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ko-KR" altLang="en-US" sz="16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effectLst/>
                <a:latin typeface="Consolas" panose="020B0609020204030204" pitchFamily="49" charset="0"/>
              </a:rPr>
              <a:t>오타쿠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4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세대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: 2000~2010 -&gt; 11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년</a:t>
            </a:r>
            <a:endParaRPr lang="en-US" altLang="ko-KR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 dirty="0">
                <a:latin typeface="Consolas" panose="020B0609020204030204" pitchFamily="49" charset="0"/>
              </a:rPr>
              <a:t>오타쿠 폭발 세대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</a:rPr>
              <a:t>남녀노소 할 것 없이 폭발적 증가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 dirty="0">
                <a:latin typeface="Consolas" panose="020B0609020204030204" pitchFamily="49" charset="0"/>
              </a:rPr>
              <a:t>모에 문화의 폭발적 증가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ko-KR" altLang="en-US" sz="16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effectLst/>
                <a:latin typeface="Consolas" panose="020B0609020204030204" pitchFamily="49" charset="0"/>
              </a:rPr>
              <a:t>오타쿠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세대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: 2011~2019 -&gt; 10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년</a:t>
            </a:r>
            <a:endParaRPr lang="en-US" altLang="ko-KR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 dirty="0">
                <a:latin typeface="Consolas" panose="020B0609020204030204" pitchFamily="49" charset="0"/>
              </a:rPr>
              <a:t>아이돌 붐 발생</a:t>
            </a:r>
            <a:r>
              <a:rPr lang="en-US" altLang="ko-KR" sz="1600" dirty="0">
                <a:latin typeface="Consolas" panose="020B0609020204030204" pitchFamily="49" charset="0"/>
              </a:rPr>
              <a:t>, “</a:t>
            </a:r>
            <a:r>
              <a:rPr lang="ko-KR" altLang="en-US" sz="1600" dirty="0">
                <a:latin typeface="Consolas" panose="020B0609020204030204" pitchFamily="49" charset="0"/>
              </a:rPr>
              <a:t>누군가를 응원하기 때문에 </a:t>
            </a:r>
            <a:r>
              <a:rPr lang="ko-KR" altLang="en-US" sz="1600" dirty="0" err="1">
                <a:latin typeface="Consolas" panose="020B0609020204030204" pitchFamily="49" charset="0"/>
              </a:rPr>
              <a:t>오타쿠다</a:t>
            </a:r>
            <a:r>
              <a:rPr lang="en-US" altLang="ko-KR" sz="1600" dirty="0">
                <a:latin typeface="Consolas" panose="020B0609020204030204" pitchFamily="49" charset="0"/>
              </a:rPr>
              <a:t>”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endParaRPr lang="ko-KR" altLang="en-US" sz="1600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effectLst/>
                <a:latin typeface="Consolas" panose="020B0609020204030204" pitchFamily="49" charset="0"/>
              </a:rPr>
              <a:t>오타쿠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6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세대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: 2020~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현재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-&gt; 4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년</a:t>
            </a:r>
            <a:endParaRPr lang="en-US" altLang="ko-KR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 b="0" dirty="0" err="1">
                <a:effectLst/>
                <a:latin typeface="Consolas" panose="020B0609020204030204" pitchFamily="49" charset="0"/>
              </a:rPr>
              <a:t>오타쿠라는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 개념이 소멸해 가고 있는 세대</a:t>
            </a:r>
            <a:endParaRPr lang="en-US" altLang="ko-KR" sz="16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 dirty="0" err="1">
                <a:latin typeface="Consolas" panose="020B0609020204030204" pitchFamily="49" charset="0"/>
              </a:rPr>
              <a:t>오타쿠는</a:t>
            </a:r>
            <a:r>
              <a:rPr lang="ko-KR" altLang="en-US" sz="1600" dirty="0">
                <a:latin typeface="Consolas" panose="020B0609020204030204" pitchFamily="49" charset="0"/>
              </a:rPr>
              <a:t> 보통 사람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ko-KR" altLang="en-US" sz="1600" dirty="0">
                <a:latin typeface="Consolas" panose="020B0609020204030204" pitchFamily="49" charset="0"/>
              </a:rPr>
              <a:t>그것에 불과하다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ko-KR" altLang="en-US" sz="1600" dirty="0">
                <a:latin typeface="Consolas" panose="020B0609020204030204" pitchFamily="49" charset="0"/>
              </a:rPr>
              <a:t>출처 </a:t>
            </a:r>
            <a:r>
              <a:rPr lang="en-US" altLang="ko-KR" sz="1600" dirty="0">
                <a:latin typeface="Consolas" panose="020B0609020204030204" pitchFamily="49" charset="0"/>
              </a:rPr>
              <a:t>:</a:t>
            </a:r>
            <a:r>
              <a:rPr lang="ko-KR" altLang="en-US" sz="1600" dirty="0">
                <a:latin typeface="Consolas" panose="020B0609020204030204" pitchFamily="49" charset="0"/>
              </a:rPr>
              <a:t> </a:t>
            </a:r>
            <a:r>
              <a:rPr lang="en" altLang="ko-KR" sz="1600" dirty="0">
                <a:latin typeface="Consolas" panose="020B0609020204030204" pitchFamily="49" charset="0"/>
              </a:rPr>
              <a:t>https://</a:t>
            </a:r>
            <a:r>
              <a:rPr lang="en" altLang="ko-KR" sz="1600" dirty="0" err="1">
                <a:latin typeface="Consolas" panose="020B0609020204030204" pitchFamily="49" charset="0"/>
              </a:rPr>
              <a:t>note.com</a:t>
            </a:r>
            <a:r>
              <a:rPr lang="en" altLang="ko-KR" sz="1600" dirty="0">
                <a:latin typeface="Consolas" panose="020B0609020204030204" pitchFamily="49" charset="0"/>
              </a:rPr>
              <a:t>/</a:t>
            </a:r>
            <a:r>
              <a:rPr lang="en" altLang="ko-KR" sz="1600" dirty="0" err="1">
                <a:latin typeface="Consolas" panose="020B0609020204030204" pitchFamily="49" charset="0"/>
              </a:rPr>
              <a:t>hogehoge_aichi</a:t>
            </a:r>
            <a:r>
              <a:rPr lang="en" altLang="ko-KR" sz="1600" dirty="0">
                <a:latin typeface="Consolas" panose="020B0609020204030204" pitchFamily="49" charset="0"/>
              </a:rPr>
              <a:t>/n/n4e1ca9d536ec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695825-4732-9AD8-E154-03C7DA04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4" y="403879"/>
            <a:ext cx="2569029" cy="5828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CB3957-041C-5E55-3893-F165F2BF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587" y="3228823"/>
            <a:ext cx="2737399" cy="253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5585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8D4F1-3B17-AE81-E3C4-09A8320C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53" y="1177886"/>
            <a:ext cx="8274639" cy="18655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7652D7-7E54-1BDD-07C7-D7F09A70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53" y="3369519"/>
            <a:ext cx="2949828" cy="19857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7F59C2-C485-DA81-0B85-1F3D91141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194" y="3043462"/>
            <a:ext cx="4642006" cy="3621084"/>
          </a:xfrm>
          <a:prstGeom prst="rect">
            <a:avLst/>
          </a:prstGeom>
        </p:spPr>
      </p:pic>
      <p:pic>
        <p:nvPicPr>
          <p:cNvPr id="2" name="그림 1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63F929BE-688F-3BED-9021-E99E96931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23" t="28250" r="16118" b="16250"/>
          <a:stretch/>
        </p:blipFill>
        <p:spPr>
          <a:xfrm>
            <a:off x="4733833" y="3942404"/>
            <a:ext cx="1392195" cy="1132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CD70C5-DFDD-F3DC-7E1C-6235A2629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04" y="403879"/>
            <a:ext cx="2569029" cy="582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3C254-9D3B-E123-BBF3-48B36F301F95}"/>
              </a:ext>
            </a:extLst>
          </p:cNvPr>
          <p:cNvSpPr txBox="1"/>
          <p:nvPr/>
        </p:nvSpPr>
        <p:spPr>
          <a:xfrm>
            <a:off x="3670691" y="3197968"/>
            <a:ext cx="3193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Timestamp</a:t>
            </a:r>
            <a:r>
              <a:rPr lang="ko-KR" altLang="en-US" dirty="0"/>
              <a:t> 객체 리스트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Plot.bar</a:t>
            </a:r>
            <a:r>
              <a:rPr lang="en-US" altLang="ko-KR" dirty="0"/>
              <a:t> </a:t>
            </a:r>
            <a:r>
              <a:rPr lang="ko-KR" altLang="en-US" dirty="0"/>
              <a:t>으로 시각화</a:t>
            </a:r>
          </a:p>
        </p:txBody>
      </p:sp>
    </p:spTree>
    <p:extLst>
      <p:ext uri="{BB962C8B-B14F-4D97-AF65-F5344CB8AC3E}">
        <p14:creationId xmlns:p14="http://schemas.microsoft.com/office/powerpoint/2010/main" val="3574876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80A7C6-CEA0-FB97-1624-5B30C420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91" y="1457686"/>
            <a:ext cx="8249074" cy="3594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B4D97-611E-0D3A-534B-60B388B2BD23}"/>
              </a:ext>
            </a:extLst>
          </p:cNvPr>
          <p:cNvSpPr txBox="1"/>
          <p:nvPr/>
        </p:nvSpPr>
        <p:spPr>
          <a:xfrm>
            <a:off x="4613061" y="5531153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d.Anime</a:t>
            </a:r>
            <a:r>
              <a:rPr lang="en-US" altLang="ko-KR" dirty="0"/>
              <a:t> -&gt;</a:t>
            </a:r>
            <a:r>
              <a:rPr lang="ko-KR" altLang="en-US" dirty="0"/>
              <a:t>  </a:t>
            </a:r>
            <a:r>
              <a:rPr lang="en-US" altLang="ko-KR" dirty="0" err="1"/>
              <a:t>Sedai</a:t>
            </a:r>
            <a:r>
              <a:rPr lang="en-US" altLang="ko-KR" dirty="0"/>
              <a:t> </a:t>
            </a:r>
            <a:r>
              <a:rPr lang="ko-KR" altLang="en-US" dirty="0"/>
              <a:t>열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174957-DFAE-5313-F3A8-BC2CDFCD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827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5B4D97-611E-0D3A-534B-60B388B2BD23}"/>
              </a:ext>
            </a:extLst>
          </p:cNvPr>
          <p:cNvSpPr txBox="1"/>
          <p:nvPr/>
        </p:nvSpPr>
        <p:spPr>
          <a:xfrm>
            <a:off x="1058505" y="2323315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세대 별 애니메이션 장르 분포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CA92D0-019C-B655-02A5-0BFA48E9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05" y="2692647"/>
            <a:ext cx="6693244" cy="2171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FEF124-9802-F7F7-FF91-0B7C39B1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811" y="204072"/>
            <a:ext cx="2013053" cy="65789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CEF736-4D13-D9CE-52BF-F5E6E3AB4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  <p:pic>
        <p:nvPicPr>
          <p:cNvPr id="3" name="그림 2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D6ED942-D916-450C-F5A5-9629557B0D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23" t="28250" r="16118" b="16250"/>
          <a:stretch/>
        </p:blipFill>
        <p:spPr>
          <a:xfrm>
            <a:off x="7873616" y="3212495"/>
            <a:ext cx="1392195" cy="11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70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5B4D97-611E-0D3A-534B-60B388B2BD23}"/>
              </a:ext>
            </a:extLst>
          </p:cNvPr>
          <p:cNvSpPr txBox="1"/>
          <p:nvPr/>
        </p:nvSpPr>
        <p:spPr>
          <a:xfrm>
            <a:off x="895219" y="1266511"/>
            <a:ext cx="503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세대 별 애니메이션 장르 분포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671C2A-5ABC-9A8F-5DEF-B1ED8EB44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92182"/>
            <a:ext cx="4190318" cy="59357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A27A9A8-66E6-9345-912E-560822E5F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54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9F148A-D531-F058-F94A-256DCB90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940"/>
            <a:ext cx="12192000" cy="40261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7333B2-1134-AEBA-D987-218D3EF49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712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BF55B5-FA7E-1A7A-C36A-C782B2BC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66"/>
            <a:ext cx="12192000" cy="40386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E6F277F-1099-2E88-AD48-DBC0A20C0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390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AC749C-8559-A00F-5DBF-E69692BC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665"/>
            <a:ext cx="12192000" cy="400067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7E4089-AEEE-BCD4-5705-8DB5E4242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173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F8A658-27B9-BCF7-FC2C-3856679E1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222"/>
            <a:ext cx="12192000" cy="40155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C42032-33A1-92EF-8039-C59BEB461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7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27B1C-4BA1-663B-9DA2-0DB1BB33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0B362D-0308-36DA-AB15-19C057AD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304800"/>
            <a:ext cx="3382071" cy="8599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5B0EAB-7325-2FCB-F340-D1E6E1EF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29" y="382219"/>
            <a:ext cx="7772400" cy="60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25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68737F-E1E1-EE9F-798F-D6EDFE78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534"/>
            <a:ext cx="12192000" cy="399693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DF68A9F-3706-E6F9-2F85-9FA026F20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969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3D4CD3-547B-D310-565D-12D928F4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304"/>
            <a:ext cx="12192000" cy="414139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BA4B306-FA60-24C3-C61D-61EC0B611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3" b="26376"/>
          <a:stretch/>
        </p:blipFill>
        <p:spPr>
          <a:xfrm>
            <a:off x="1023886" y="356638"/>
            <a:ext cx="3058257" cy="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960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97AE26-9AB5-B244-7350-1248A1C1F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10840"/>
            <a:ext cx="777240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712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44E10C-6384-6678-B896-57B421C9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69" y="337313"/>
            <a:ext cx="3835597" cy="128276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5C8BE98-DC8C-67DB-16A8-8366CDE85540}"/>
              </a:ext>
            </a:extLst>
          </p:cNvPr>
          <p:cNvGrpSpPr/>
          <p:nvPr/>
        </p:nvGrpSpPr>
        <p:grpSpPr>
          <a:xfrm>
            <a:off x="4734053" y="1836189"/>
            <a:ext cx="6375728" cy="1352620"/>
            <a:chOff x="1333337" y="2488122"/>
            <a:chExt cx="6375728" cy="13526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EE019FD-B5B9-0E2D-D2BA-0D5595728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3337" y="2488122"/>
              <a:ext cx="6375728" cy="73028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DB45A7-6376-47C2-E7A8-A22F6F5EC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2388" y="3218410"/>
              <a:ext cx="6356677" cy="62233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59479B7-FDFB-4186-AE6E-BB9029E65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199" y="3256336"/>
            <a:ext cx="8833304" cy="33275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655FF4-A3FB-D3A8-FFC6-56B5C8156FB6}"/>
              </a:ext>
            </a:extLst>
          </p:cNvPr>
          <p:cNvSpPr txBox="1"/>
          <p:nvPr/>
        </p:nvSpPr>
        <p:spPr>
          <a:xfrm>
            <a:off x="1082219" y="2201333"/>
            <a:ext cx="3556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Users-details</a:t>
            </a:r>
            <a:r>
              <a:rPr lang="ko-KR" altLang="en-US" dirty="0"/>
              <a:t>의 </a:t>
            </a:r>
            <a:r>
              <a:rPr lang="en-US" altLang="ko-KR" dirty="0"/>
              <a:t>Birthday </a:t>
            </a:r>
            <a:r>
              <a:rPr lang="ko-KR" altLang="en-US" dirty="0"/>
              <a:t>열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플랫폼 이용자의 나이 계산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3F3277-5C10-4907-D8B3-3FBBC30B5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59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494E33-108A-5D76-8CC8-0AD025670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98" y="1321734"/>
            <a:ext cx="11354384" cy="4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8734C6-71A0-108E-9165-FB7781C4E01A}"/>
              </a:ext>
            </a:extLst>
          </p:cNvPr>
          <p:cNvSpPr txBox="1"/>
          <p:nvPr/>
        </p:nvSpPr>
        <p:spPr>
          <a:xfrm>
            <a:off x="5915782" y="5351600"/>
            <a:ext cx="415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나잇대</a:t>
            </a:r>
            <a:r>
              <a:rPr lang="ko-KR" altLang="en-US" dirty="0"/>
              <a:t> 구간 형성 및 </a:t>
            </a:r>
            <a:r>
              <a:rPr lang="en-US" altLang="ko-KR" dirty="0" err="1"/>
              <a:t>value_counts</a:t>
            </a:r>
            <a:r>
              <a:rPr lang="ko-KR" altLang="en-US" dirty="0"/>
              <a:t>적용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913700-3ACD-843B-FF6F-F3EE1124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059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4EAB8-32FF-FD98-39BD-DAC66585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42" y="2176503"/>
            <a:ext cx="6638925" cy="3914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6F1A7-82B0-DFE7-4070-70486023AF35}"/>
              </a:ext>
            </a:extLst>
          </p:cNvPr>
          <p:cNvSpPr txBox="1"/>
          <p:nvPr/>
        </p:nvSpPr>
        <p:spPr>
          <a:xfrm>
            <a:off x="722403" y="2506096"/>
            <a:ext cx="428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Bar </a:t>
            </a:r>
            <a:r>
              <a:rPr lang="ko-KR" altLang="en-US" dirty="0"/>
              <a:t>를 사용한 시각화</a:t>
            </a:r>
            <a:r>
              <a:rPr lang="en-US" altLang="ko-KR" dirty="0"/>
              <a:t>(1</a:t>
            </a:r>
            <a:r>
              <a:rPr lang="ko-KR" altLang="en-US" dirty="0"/>
              <a:t>살 당 가입자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B4C57-C5DA-5D90-FA1F-55ADB006F0B5}"/>
              </a:ext>
            </a:extLst>
          </p:cNvPr>
          <p:cNvSpPr txBox="1"/>
          <p:nvPr/>
        </p:nvSpPr>
        <p:spPr>
          <a:xfrm>
            <a:off x="701923" y="3535615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</a:t>
            </a:r>
            <a:r>
              <a:rPr lang="ko-KR" altLang="en-US" dirty="0"/>
              <a:t>세 이상이 압도적으로 많다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2DDC5-6E62-D505-140E-67B8A2D57D30}"/>
              </a:ext>
            </a:extLst>
          </p:cNvPr>
          <p:cNvSpPr txBox="1"/>
          <p:nvPr/>
        </p:nvSpPr>
        <p:spPr>
          <a:xfrm>
            <a:off x="722403" y="4565134"/>
            <a:ext cx="237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0~6</a:t>
            </a:r>
            <a:r>
              <a:rPr lang="ko-KR" altLang="en-US" dirty="0"/>
              <a:t>세 가입자도 있다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추측 </a:t>
            </a:r>
            <a:r>
              <a:rPr lang="en-US" altLang="ko-KR" dirty="0"/>
              <a:t>: </a:t>
            </a:r>
            <a:r>
              <a:rPr lang="ko-KR" altLang="en-US" dirty="0"/>
              <a:t>아동용 애니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E2B44E-9239-7B2E-AB26-35A195563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9" y="282122"/>
            <a:ext cx="2835767" cy="9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97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5769D2-2676-2DF1-4C5D-7A4720C2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43" y="2644313"/>
            <a:ext cx="28702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CAF53-3250-3DA8-393D-24E9D5A12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367" y="2479414"/>
            <a:ext cx="6858393" cy="154899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796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95B347-11D1-DC49-4824-5E6685E59D61}"/>
              </a:ext>
            </a:extLst>
          </p:cNvPr>
          <p:cNvSpPr txBox="1"/>
          <p:nvPr/>
        </p:nvSpPr>
        <p:spPr>
          <a:xfrm>
            <a:off x="274562" y="357280"/>
            <a:ext cx="4624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필살기</a:t>
            </a:r>
            <a:r>
              <a:rPr lang="ko-KR" altLang="en-US" dirty="0"/>
              <a:t> </a:t>
            </a:r>
            <a:r>
              <a:rPr lang="en-US" altLang="ko-KR" dirty="0"/>
              <a:t>: users-detail-2023.csv</a:t>
            </a:r>
          </a:p>
          <a:p>
            <a:r>
              <a:rPr lang="en-US" altLang="ko-KR" dirty="0"/>
              <a:t>           users-score-2023.csv</a:t>
            </a:r>
          </a:p>
          <a:p>
            <a:r>
              <a:rPr lang="en-US" altLang="ko-KR" dirty="0"/>
              <a:t>           anime-dataset-2023.csv </a:t>
            </a:r>
            <a:r>
              <a:rPr lang="ko-KR" altLang="en-US" dirty="0"/>
              <a:t>모두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8C62D-C738-FFE5-B2F5-BFE9CAB1847A}"/>
              </a:ext>
            </a:extLst>
          </p:cNvPr>
          <p:cNvSpPr txBox="1"/>
          <p:nvPr/>
        </p:nvSpPr>
        <p:spPr>
          <a:xfrm>
            <a:off x="1411063" y="1497769"/>
            <a:ext cx="936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Users-detail-2023.csv </a:t>
            </a:r>
            <a:r>
              <a:rPr lang="ko-KR" altLang="en-US" dirty="0"/>
              <a:t>에서 유저 닉네임 외래키로 사용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Users-score-2023.csv</a:t>
            </a:r>
            <a:r>
              <a:rPr lang="ko-KR" altLang="en-US" dirty="0"/>
              <a:t> 에서 유저 닉네임을 참조하여 시청한 애니메이션 아이디 </a:t>
            </a:r>
            <a:r>
              <a:rPr lang="ko-KR" altLang="en-US" dirty="0" err="1"/>
              <a:t>갖고옴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Anime-dataset-2023.csv</a:t>
            </a:r>
            <a:r>
              <a:rPr lang="ko-KR" altLang="en-US" dirty="0"/>
              <a:t> 에서 애니메이션 아이디에 해당하는 장르 시각화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24F41-1B02-8FDC-F474-A2CA015F170A}"/>
              </a:ext>
            </a:extLst>
          </p:cNvPr>
          <p:cNvSpPr txBox="1"/>
          <p:nvPr/>
        </p:nvSpPr>
        <p:spPr>
          <a:xfrm>
            <a:off x="1919063" y="2627546"/>
            <a:ext cx="6585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/>
              <a:t>한 유저당 어떤 장르의 애니메이션을 봤는지 통계분석 가능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B97490-E47A-204B-F331-D73F9D43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8" y="3207954"/>
            <a:ext cx="1847945" cy="23623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F29824-1B7E-DE3D-CD86-CC586674E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867" y="3349495"/>
            <a:ext cx="4286470" cy="31434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F2BEA7-3825-0390-F524-867621F2F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3" y="5241893"/>
            <a:ext cx="11856059" cy="12510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9B01F1-10A1-1911-F12C-AE313B4FA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200" y="118827"/>
            <a:ext cx="2870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526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28C62D-C738-FFE5-B2F5-BFE9CAB1847A}"/>
              </a:ext>
            </a:extLst>
          </p:cNvPr>
          <p:cNvSpPr txBox="1"/>
          <p:nvPr/>
        </p:nvSpPr>
        <p:spPr>
          <a:xfrm>
            <a:off x="60773" y="1042605"/>
            <a:ext cx="936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Users-detail-2023.csv </a:t>
            </a:r>
            <a:r>
              <a:rPr lang="ko-KR" altLang="en-US" dirty="0"/>
              <a:t>에서 유저 닉네임 외래키로 사용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Users-score-2023.csv</a:t>
            </a:r>
            <a:r>
              <a:rPr lang="ko-KR" altLang="en-US" dirty="0"/>
              <a:t> 에서 유저 닉네임을 참조하여 시청한 애니메이션 아이디 </a:t>
            </a:r>
            <a:r>
              <a:rPr lang="ko-KR" altLang="en-US" dirty="0" err="1"/>
              <a:t>갖고옴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Anime-dataset-2023.csv</a:t>
            </a:r>
            <a:r>
              <a:rPr lang="ko-KR" altLang="en-US" dirty="0"/>
              <a:t> 에서 애니메이션 아이디에 해당하는 장르 시각화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08A8DE-08C4-9FA5-CE9E-D430B4C79AF5}"/>
              </a:ext>
            </a:extLst>
          </p:cNvPr>
          <p:cNvGrpSpPr/>
          <p:nvPr/>
        </p:nvGrpSpPr>
        <p:grpSpPr>
          <a:xfrm>
            <a:off x="1689048" y="2403728"/>
            <a:ext cx="1847945" cy="2362321"/>
            <a:chOff x="1179499" y="1971820"/>
            <a:chExt cx="1847945" cy="236232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AB97490-E47A-204B-F331-D73F9D43F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9499" y="1971820"/>
              <a:ext cx="1847945" cy="236232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37F10A5-429C-8574-962D-46EACF9FBAE8}"/>
                </a:ext>
              </a:extLst>
            </p:cNvPr>
            <p:cNvSpPr/>
            <p:nvPr/>
          </p:nvSpPr>
          <p:spPr>
            <a:xfrm>
              <a:off x="1811867" y="2446867"/>
              <a:ext cx="440266" cy="18626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AF03815-69E8-8948-8384-DEF597A15838}"/>
                </a:ext>
              </a:extLst>
            </p:cNvPr>
            <p:cNvSpPr/>
            <p:nvPr/>
          </p:nvSpPr>
          <p:spPr>
            <a:xfrm>
              <a:off x="2218266" y="2225506"/>
              <a:ext cx="728134" cy="18626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0A54959-8459-6085-50E1-80ACBDE8B8C3}"/>
              </a:ext>
            </a:extLst>
          </p:cNvPr>
          <p:cNvGrpSpPr/>
          <p:nvPr/>
        </p:nvGrpSpPr>
        <p:grpSpPr>
          <a:xfrm>
            <a:off x="7287411" y="2060431"/>
            <a:ext cx="4286470" cy="3143412"/>
            <a:chOff x="4861153" y="1731958"/>
            <a:chExt cx="4286470" cy="31434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FF29824-1B7E-DE3D-CD86-CC586674E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1153" y="1731958"/>
              <a:ext cx="4286470" cy="314341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3E9792A-3DA3-2F80-CCD4-AF6D16697718}"/>
                </a:ext>
              </a:extLst>
            </p:cNvPr>
            <p:cNvSpPr/>
            <p:nvPr/>
          </p:nvSpPr>
          <p:spPr>
            <a:xfrm>
              <a:off x="6112933" y="1937405"/>
              <a:ext cx="728134" cy="18626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636CAA-A04F-1D18-3778-214175259F21}"/>
                </a:ext>
              </a:extLst>
            </p:cNvPr>
            <p:cNvSpPr/>
            <p:nvPr/>
          </p:nvSpPr>
          <p:spPr>
            <a:xfrm>
              <a:off x="6859810" y="1937405"/>
              <a:ext cx="728134" cy="18626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EBF8F7-B061-5589-6FE2-107015080903}"/>
                </a:ext>
              </a:extLst>
            </p:cNvPr>
            <p:cNvSpPr/>
            <p:nvPr/>
          </p:nvSpPr>
          <p:spPr>
            <a:xfrm>
              <a:off x="5573935" y="2151319"/>
              <a:ext cx="728134" cy="18626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1394795-D507-B4A4-828D-C38D576FFAC9}"/>
                </a:ext>
              </a:extLst>
            </p:cNvPr>
            <p:cNvSpPr/>
            <p:nvPr/>
          </p:nvSpPr>
          <p:spPr>
            <a:xfrm>
              <a:off x="5573935" y="2391678"/>
              <a:ext cx="728134" cy="18626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A63AE30-477E-0207-BDC0-60D06153A4CA}"/>
                </a:ext>
              </a:extLst>
            </p:cNvPr>
            <p:cNvSpPr/>
            <p:nvPr/>
          </p:nvSpPr>
          <p:spPr>
            <a:xfrm>
              <a:off x="5593737" y="2577944"/>
              <a:ext cx="815530" cy="2182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EF4978-EFCB-5F33-44C4-32E0B9041842}"/>
                </a:ext>
              </a:extLst>
            </p:cNvPr>
            <p:cNvSpPr/>
            <p:nvPr/>
          </p:nvSpPr>
          <p:spPr>
            <a:xfrm>
              <a:off x="5610671" y="2796144"/>
              <a:ext cx="728134" cy="18626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E935D07-0D42-83F2-3A82-AFC2BBD44F61}"/>
                </a:ext>
              </a:extLst>
            </p:cNvPr>
            <p:cNvSpPr/>
            <p:nvPr/>
          </p:nvSpPr>
          <p:spPr>
            <a:xfrm>
              <a:off x="5613539" y="2982410"/>
              <a:ext cx="795727" cy="2047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6F7CF8-C9B9-7EFC-A8A4-3854F4AB3CC9}"/>
                </a:ext>
              </a:extLst>
            </p:cNvPr>
            <p:cNvSpPr/>
            <p:nvPr/>
          </p:nvSpPr>
          <p:spPr>
            <a:xfrm>
              <a:off x="5610670" y="3200610"/>
              <a:ext cx="795727" cy="18950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9D3C94B-719E-E451-7BC6-A4E81C24684C}"/>
              </a:ext>
            </a:extLst>
          </p:cNvPr>
          <p:cNvGrpSpPr/>
          <p:nvPr/>
        </p:nvGrpSpPr>
        <p:grpSpPr>
          <a:xfrm>
            <a:off x="60773" y="5203843"/>
            <a:ext cx="11856059" cy="1251014"/>
            <a:chOff x="9973" y="5241893"/>
            <a:chExt cx="11856059" cy="125101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6F2BEA7-3825-0390-F524-867621F2F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73" y="5241893"/>
              <a:ext cx="11856059" cy="125101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1FC48AD-FA65-24ED-9332-2B544E44B05C}"/>
                </a:ext>
              </a:extLst>
            </p:cNvPr>
            <p:cNvSpPr/>
            <p:nvPr/>
          </p:nvSpPr>
          <p:spPr>
            <a:xfrm>
              <a:off x="337304" y="5482012"/>
              <a:ext cx="728134" cy="18626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7E5C4D0-00A5-CB7E-1156-EFD6E2005E9D}"/>
                </a:ext>
              </a:extLst>
            </p:cNvPr>
            <p:cNvSpPr/>
            <p:nvPr/>
          </p:nvSpPr>
          <p:spPr>
            <a:xfrm>
              <a:off x="3956801" y="5489330"/>
              <a:ext cx="728134" cy="18626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75EF953-A50D-9E32-4603-FA856F419806}"/>
                </a:ext>
              </a:extLst>
            </p:cNvPr>
            <p:cNvSpPr/>
            <p:nvPr/>
          </p:nvSpPr>
          <p:spPr>
            <a:xfrm>
              <a:off x="325967" y="5908397"/>
              <a:ext cx="224365" cy="20205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C542208-80CD-9E4F-CB99-7E8515CE711C}"/>
                </a:ext>
              </a:extLst>
            </p:cNvPr>
            <p:cNvSpPr/>
            <p:nvPr/>
          </p:nvSpPr>
          <p:spPr>
            <a:xfrm>
              <a:off x="4617200" y="5923033"/>
              <a:ext cx="2545599" cy="18626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481DC5F-6F74-5470-5677-9C0DB7B1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200" y="118827"/>
            <a:ext cx="2870200" cy="1219200"/>
          </a:xfrm>
          <a:prstGeom prst="rect">
            <a:avLst/>
          </a:prstGeom>
        </p:spPr>
      </p:pic>
      <p:pic>
        <p:nvPicPr>
          <p:cNvPr id="5" name="그림 4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7BFD6922-0B58-D0B9-DAC1-0662D330AA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23" t="28250" r="16118" b="16250"/>
          <a:stretch/>
        </p:blipFill>
        <p:spPr>
          <a:xfrm>
            <a:off x="4745709" y="3165101"/>
            <a:ext cx="1392195" cy="1132115"/>
          </a:xfrm>
          <a:prstGeom prst="rect">
            <a:avLst/>
          </a:prstGeom>
        </p:spPr>
      </p:pic>
      <p:pic>
        <p:nvPicPr>
          <p:cNvPr id="6" name="그림 5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D868E38C-8D0E-CC4B-5C35-91BC2FFC94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23" t="28250" r="16118" b="16250"/>
          <a:stretch/>
        </p:blipFill>
        <p:spPr>
          <a:xfrm rot="5622090">
            <a:off x="10267968" y="4040943"/>
            <a:ext cx="1392195" cy="11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07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6E76E1-92DF-00D0-F57F-F162D9C0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3" y="2160572"/>
            <a:ext cx="4324572" cy="273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80058-FED7-D066-1104-D6F3A14C5538}"/>
              </a:ext>
            </a:extLst>
          </p:cNvPr>
          <p:cNvSpPr txBox="1"/>
          <p:nvPr/>
        </p:nvSpPr>
        <p:spPr>
          <a:xfrm>
            <a:off x="451153" y="1643365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Users-details-2023.csv </a:t>
            </a:r>
            <a:r>
              <a:rPr lang="ko-KR" altLang="en-US" dirty="0"/>
              <a:t>파일을 </a:t>
            </a:r>
            <a:r>
              <a:rPr lang="ko-KR" altLang="en-US" dirty="0" err="1"/>
              <a:t>읽어들인</a:t>
            </a:r>
            <a:r>
              <a:rPr lang="ko-KR" altLang="en-US" dirty="0"/>
              <a:t> </a:t>
            </a:r>
            <a:r>
              <a:rPr lang="en-US" altLang="ko-KR" dirty="0"/>
              <a:t>result </a:t>
            </a:r>
            <a:r>
              <a:rPr lang="ko-KR" altLang="en-US" dirty="0"/>
              <a:t>변수 인덱스 정리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2D02FC-E486-1FC0-4144-8F25D277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6" y="3242721"/>
            <a:ext cx="8852355" cy="2286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96CF8E-326A-4F34-4589-B37E8D71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92" y="3429000"/>
            <a:ext cx="5537485" cy="26607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7B3486-3AA8-065E-C3EF-C63383B0D3B5}"/>
              </a:ext>
            </a:extLst>
          </p:cNvPr>
          <p:cNvSpPr txBox="1"/>
          <p:nvPr/>
        </p:nvSpPr>
        <p:spPr>
          <a:xfrm>
            <a:off x="6308325" y="4119026"/>
            <a:ext cx="578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User-score-2023.csv </a:t>
            </a:r>
            <a:r>
              <a:rPr lang="ko-KR" altLang="en-US" dirty="0"/>
              <a:t>파일에서 </a:t>
            </a:r>
            <a:r>
              <a:rPr lang="en-US" altLang="ko-KR" dirty="0" err="1"/>
              <a:t>Xinel</a:t>
            </a:r>
            <a:r>
              <a:rPr lang="ko-KR" altLang="en-US" dirty="0"/>
              <a:t>이 본 목록 필터링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F38AF2-B911-714B-1A6D-11D7DAA6F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200" y="118827"/>
            <a:ext cx="2870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4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28E2D-AC85-1D1F-5B11-46745F5A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34EB20-17E4-857C-C3E3-F12892B44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304800"/>
            <a:ext cx="3382071" cy="859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F3283D-5279-B928-FE83-27D62F2B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37" y="1416362"/>
            <a:ext cx="11448725" cy="49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540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2FDE9F-A2B0-90D0-406F-7F466412F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3" y="390246"/>
            <a:ext cx="9750496" cy="2495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F1275C-1E20-15FC-D7E1-E9F373124AFA}"/>
              </a:ext>
            </a:extLst>
          </p:cNvPr>
          <p:cNvSpPr txBox="1"/>
          <p:nvPr/>
        </p:nvSpPr>
        <p:spPr>
          <a:xfrm>
            <a:off x="362333" y="3059668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알고리즘 구현 </a:t>
            </a:r>
            <a:r>
              <a:rPr lang="en-US" altLang="ko-KR" dirty="0"/>
              <a:t>-&gt; </a:t>
            </a:r>
            <a:r>
              <a:rPr lang="ko-KR" altLang="en-US" dirty="0" err="1"/>
              <a:t>딕셔너리</a:t>
            </a:r>
            <a:r>
              <a:rPr lang="ko-KR" altLang="en-US" dirty="0"/>
              <a:t> 생성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1C09ECB-B11D-AAF8-8794-3442D5034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781" y="1703576"/>
            <a:ext cx="2119505" cy="51448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C459F6-0353-D0F1-ADEC-F153CFBC2AE9}"/>
              </a:ext>
            </a:extLst>
          </p:cNvPr>
          <p:cNvSpPr txBox="1"/>
          <p:nvPr/>
        </p:nvSpPr>
        <p:spPr>
          <a:xfrm>
            <a:off x="1360714" y="4339927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2000</a:t>
            </a:r>
            <a:r>
              <a:rPr lang="ko-KR" altLang="en-US" dirty="0"/>
              <a:t>명의 데이터 수집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6F1A3D-4DD5-4460-8220-5E1F31A2B50C}"/>
              </a:ext>
            </a:extLst>
          </p:cNvPr>
          <p:cNvSpPr txBox="1"/>
          <p:nvPr/>
        </p:nvSpPr>
        <p:spPr>
          <a:xfrm>
            <a:off x="5237581" y="4339927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중 한 명의 결과 </a:t>
            </a:r>
            <a:r>
              <a:rPr lang="en-US" altLang="ko-KR" dirty="0"/>
              <a:t>-&gt;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80D031-1C8F-FEAD-C29E-5B82EC3A0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0" y="118827"/>
            <a:ext cx="2870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291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E41627-55F2-7303-F2E7-9C5F08BB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0"/>
            <a:ext cx="6237514" cy="1237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156B9C-9DEB-132C-5404-E90C3515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6" y="1052063"/>
            <a:ext cx="10866711" cy="56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598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EABDDE-7333-5550-E95F-00E5AA77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34" y="1884542"/>
            <a:ext cx="2463927" cy="3200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AEB63D-1452-6400-850A-45BBB40F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25" y="84667"/>
            <a:ext cx="670597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77A9D8-5DA4-26BF-86C6-98B908D26222}"/>
              </a:ext>
            </a:extLst>
          </p:cNvPr>
          <p:cNvSpPr txBox="1"/>
          <p:nvPr/>
        </p:nvSpPr>
        <p:spPr>
          <a:xfrm>
            <a:off x="1800333" y="5494867"/>
            <a:ext cx="7170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액션 장르를 제일 많이 </a:t>
            </a:r>
            <a:r>
              <a:rPr lang="ko-KR" altLang="en-US" dirty="0" err="1"/>
              <a:t>보는사람의</a:t>
            </a:r>
            <a:r>
              <a:rPr lang="ko-KR" altLang="en-US" dirty="0"/>
              <a:t> 비율 </a:t>
            </a:r>
            <a:r>
              <a:rPr lang="en-US" altLang="ko-KR" dirty="0"/>
              <a:t>: 57.7%</a:t>
            </a:r>
          </a:p>
          <a:p>
            <a:r>
              <a:rPr lang="ko-KR" altLang="en-US" dirty="0" err="1"/>
              <a:t>헨타이</a:t>
            </a:r>
            <a:r>
              <a:rPr lang="ko-KR" altLang="en-US" dirty="0"/>
              <a:t> 장르를 제일 많이 보는 사람의 비율 </a:t>
            </a:r>
            <a:r>
              <a:rPr lang="en-US" altLang="ko-KR" dirty="0"/>
              <a:t>: 1.1% x 22% = 0.24%</a:t>
            </a:r>
          </a:p>
          <a:p>
            <a:r>
              <a:rPr lang="en-US" altLang="ko-KR" dirty="0"/>
              <a:t>-&gt; 2000*0.24=2000</a:t>
            </a:r>
            <a:r>
              <a:rPr lang="ko-KR" altLang="en-US" dirty="0"/>
              <a:t>명 중에 </a:t>
            </a:r>
            <a:r>
              <a:rPr lang="en-US" altLang="ko-KR" dirty="0"/>
              <a:t>5</a:t>
            </a:r>
            <a:r>
              <a:rPr lang="ko-KR" altLang="en-US" dirty="0"/>
              <a:t>명 정도가 </a:t>
            </a:r>
            <a:r>
              <a:rPr lang="ko-KR" altLang="en-US" dirty="0" err="1"/>
              <a:t>헨타이를</a:t>
            </a:r>
            <a:r>
              <a:rPr lang="ko-KR" altLang="en-US" dirty="0"/>
              <a:t> 제일 많이 본다</a:t>
            </a:r>
            <a:r>
              <a:rPr lang="en-US" altLang="ko-KR" dirty="0"/>
              <a:t>…!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036F06-B057-0E88-2BD7-1A809BBAA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98" y="439803"/>
            <a:ext cx="7772400" cy="7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220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86CB0-5FCF-E6C4-632C-2E1CBB3C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텍스트, 스크린샷, 바이올렛색, 보라색이(가) 표시된 사진&#10;&#10;자동 생성된 설명">
            <a:extLst>
              <a:ext uri="{FF2B5EF4-FFF2-40B4-BE49-F238E27FC236}">
                <a16:creationId xmlns:a16="http://schemas.microsoft.com/office/drawing/2014/main" id="{A77203C9-AF7E-6CD7-C20A-1635C13E6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456" b="5387"/>
          <a:stretch/>
        </p:blipFill>
        <p:spPr>
          <a:xfrm>
            <a:off x="0" y="0"/>
            <a:ext cx="12192000" cy="6868885"/>
          </a:xfrm>
        </p:spPr>
      </p:pic>
    </p:spTree>
    <p:extLst>
      <p:ext uri="{BB962C8B-B14F-4D97-AF65-F5344CB8AC3E}">
        <p14:creationId xmlns:p14="http://schemas.microsoft.com/office/powerpoint/2010/main" val="341477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/>
          <p:cNvSpPr/>
          <p:nvPr/>
        </p:nvSpPr>
        <p:spPr>
          <a:xfrm>
            <a:off x="1957586" y="1957387"/>
            <a:ext cx="37008" cy="3799582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Shape 5"/>
          <p:cNvSpPr/>
          <p:nvPr/>
        </p:nvSpPr>
        <p:spPr>
          <a:xfrm>
            <a:off x="2184350" y="2291804"/>
            <a:ext cx="647998" cy="37008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9" name="Shape 6"/>
          <p:cNvSpPr/>
          <p:nvPr/>
        </p:nvSpPr>
        <p:spPr>
          <a:xfrm>
            <a:off x="1767731" y="2102049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Text 7"/>
          <p:cNvSpPr/>
          <p:nvPr/>
        </p:nvSpPr>
        <p:spPr>
          <a:xfrm>
            <a:off x="1918841" y="2136775"/>
            <a:ext cx="1143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994422" y="2142530"/>
            <a:ext cx="27622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호프스테드의 문화 </a:t>
            </a:r>
            <a:r>
              <a:rPr lang="en-US" sz="1822" dirty="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차원</a:t>
            </a: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822" dirty="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이론</a:t>
            </a: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(Hofstede's Cultural Dimensions Theory)</a:t>
            </a:r>
            <a:endParaRPr lang="en-US" sz="1822" dirty="0"/>
          </a:p>
        </p:txBody>
      </p:sp>
      <p:sp>
        <p:nvSpPr>
          <p:cNvPr id="12" name="Text 9"/>
          <p:cNvSpPr/>
          <p:nvPr/>
        </p:nvSpPr>
        <p:spPr>
          <a:xfrm>
            <a:off x="2994422" y="2542877"/>
            <a:ext cx="7499251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게르트 호프스테드에 의해 개발된 이 이론은 사회 구성원의 가치와 행동이 그 문화에 반영된다고 제안합니다. 호프스테드는 여섯 가지 문화 차원(권력 거리, 개인주의 대 집단주의, 남성성 대 여성성, 불확실성 회피, 장기 지향 대 단기 지향, 쾌락주의 대 절제)을 식별하여, 서로 다른 문화를 가진 사람들이 다른 기호와 취향을 보이는 이유를 설명합니다.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2184350" y="4432250"/>
            <a:ext cx="647998" cy="37008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4" name="Shape 11"/>
          <p:cNvSpPr/>
          <p:nvPr/>
        </p:nvSpPr>
        <p:spPr>
          <a:xfrm>
            <a:off x="1767731" y="4242495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5" name="Text 12"/>
          <p:cNvSpPr/>
          <p:nvPr/>
        </p:nvSpPr>
        <p:spPr>
          <a:xfrm>
            <a:off x="1899791" y="4277221"/>
            <a:ext cx="1524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994422" y="4282976"/>
            <a:ext cx="25463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부르디외의 구별 </a:t>
            </a:r>
            <a:r>
              <a:rPr lang="en-US" sz="1822" dirty="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짓기</a:t>
            </a: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822" dirty="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이론</a:t>
            </a: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(Bourdieu's Distinction Theory)</a:t>
            </a:r>
            <a:endParaRPr lang="en-US" sz="1822" dirty="0"/>
          </a:p>
        </p:txBody>
      </p:sp>
      <p:sp>
        <p:nvSpPr>
          <p:cNvPr id="17" name="Text 14"/>
          <p:cNvSpPr/>
          <p:nvPr/>
        </p:nvSpPr>
        <p:spPr>
          <a:xfrm>
            <a:off x="2994422" y="4683324"/>
            <a:ext cx="7499251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피에르 부르디외의 구별 짓기 이론은 사람들의 문화적 상품(예: 예술, 음악, 음식 등)에 대한 선호가 그들의 사회적 위치와 가지고 있는 문화 자본에 의해 형성된다고 제안합니다. 문화 자본에는 교육, 양육, 사회적 네트워크 등이 포함되며, 이 모든 것이 개인의 취향과 선호에 기여합니다.</a:t>
            </a:r>
            <a:endParaRPr lang="en-US" sz="1458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14E710-2EEA-C085-0B8A-E3A75772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69" y="863767"/>
            <a:ext cx="2361310" cy="94452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/>
          <p:cNvSpPr/>
          <p:nvPr/>
        </p:nvSpPr>
        <p:spPr>
          <a:xfrm>
            <a:off x="1957586" y="2105422"/>
            <a:ext cx="37008" cy="3503414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Shape 5"/>
          <p:cNvSpPr/>
          <p:nvPr/>
        </p:nvSpPr>
        <p:spPr>
          <a:xfrm>
            <a:off x="2184350" y="2439839"/>
            <a:ext cx="647998" cy="37008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9" name="Shape 6"/>
          <p:cNvSpPr/>
          <p:nvPr/>
        </p:nvSpPr>
        <p:spPr>
          <a:xfrm>
            <a:off x="1767731" y="2250083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0" name="Text 7"/>
          <p:cNvSpPr/>
          <p:nvPr/>
        </p:nvSpPr>
        <p:spPr>
          <a:xfrm>
            <a:off x="1918841" y="2284809"/>
            <a:ext cx="1143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</a:rPr>
              <a:t>3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994422" y="2290564"/>
            <a:ext cx="185162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사회 </a:t>
            </a:r>
            <a:r>
              <a:rPr lang="en-US" sz="1822" dirty="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정체성</a:t>
            </a: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822" dirty="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이론</a:t>
            </a: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(Social Identity Theory)</a:t>
            </a:r>
            <a:endParaRPr lang="en-US" sz="1822" dirty="0"/>
          </a:p>
        </p:txBody>
      </p:sp>
      <p:sp>
        <p:nvSpPr>
          <p:cNvPr id="12" name="Text 9"/>
          <p:cNvSpPr/>
          <p:nvPr/>
        </p:nvSpPr>
        <p:spPr>
          <a:xfrm>
            <a:off x="2994422" y="2690912"/>
            <a:ext cx="7499251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앙리가. 앙리 타즈펠과 존 터너에 의해 개발된 이 이론은 개인의 자아 개념이 그들의 그룹 멤버십에 기반한다고 주장합니다. 이 이론은 문화 그룹 멤버십(예: 국적, 민족성, 지역적 소속 등)이 그룹의 규범과 취향에 맞춰 순응함으로써 선호에 영향을 줄 수 있다고 제안합니다.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2184350" y="4284117"/>
            <a:ext cx="647998" cy="37008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4" name="Shape 11"/>
          <p:cNvSpPr/>
          <p:nvPr/>
        </p:nvSpPr>
        <p:spPr>
          <a:xfrm>
            <a:off x="1767731" y="4094361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5" name="Text 12"/>
          <p:cNvSpPr/>
          <p:nvPr/>
        </p:nvSpPr>
        <p:spPr>
          <a:xfrm>
            <a:off x="1899791" y="4129088"/>
            <a:ext cx="1524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</a:rPr>
              <a:t>4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994422" y="4134842"/>
            <a:ext cx="63563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소비자 민족중심주의 이론 (Consumer Ethnocentrism Theory)</a:t>
            </a:r>
            <a:endParaRPr lang="en-US" sz="1822" dirty="0"/>
          </a:p>
        </p:txBody>
      </p:sp>
      <p:sp>
        <p:nvSpPr>
          <p:cNvPr id="17" name="Text 14"/>
          <p:cNvSpPr/>
          <p:nvPr/>
        </p:nvSpPr>
        <p:spPr>
          <a:xfrm>
            <a:off x="2994422" y="4535191"/>
            <a:ext cx="7499251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테렌스 심프와 수바시 샤르마에 의해 개발된 이 이론은 소비자의 선호가 그들의 민족중심주의 수준에 의해 영향을 받는다고 제안합니다. 즉, 사람들은 외국 제품을 구매하는 것이 비애국적이거나 지역 경제에 해를 끼친다는 신념에 기반하여 자국 및 자국 문화의 상품을 선호할 수 있습니다.</a:t>
            </a:r>
            <a:endParaRPr lang="en-US" sz="1458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19E151-3312-2BDD-6252-C250D672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69" y="863767"/>
            <a:ext cx="2361310" cy="9445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5FF80F-92B0-DE18-C0E0-71CE654E1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009" y="2119288"/>
            <a:ext cx="5137414" cy="67810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/>
          <p:cNvSpPr/>
          <p:nvPr/>
        </p:nvSpPr>
        <p:spPr>
          <a:xfrm>
            <a:off x="1698327" y="2879527"/>
            <a:ext cx="4305102" cy="1955304"/>
          </a:xfrm>
          <a:prstGeom prst="roundRect">
            <a:avLst>
              <a:gd name="adj" fmla="val 5682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8" name="Text 5"/>
          <p:cNvSpPr/>
          <p:nvPr/>
        </p:nvSpPr>
        <p:spPr>
          <a:xfrm>
            <a:off x="1883469" y="3064670"/>
            <a:ext cx="3934818" cy="578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일본의 콘텐츠 관리를 위한 애니메이션 산업</a:t>
            </a:r>
            <a:endParaRPr lang="en-US" sz="1822" dirty="0"/>
          </a:p>
        </p:txBody>
      </p:sp>
      <p:sp>
        <p:nvSpPr>
          <p:cNvPr id="9" name="Text 6"/>
          <p:cNvSpPr/>
          <p:nvPr/>
        </p:nvSpPr>
        <p:spPr>
          <a:xfrm>
            <a:off x="1883469" y="3754339"/>
            <a:ext cx="3934818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일본 애니메이션 플랫폼 기업들은 비즈니스 모델, 콘텐츠 관리, 관객 참여 전략(2차 창작물 등) 등을 시장 상황에 따라 변화시켜 왔습니다.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6188571" y="2879527"/>
            <a:ext cx="4305102" cy="1955304"/>
          </a:xfrm>
          <a:prstGeom prst="roundRect">
            <a:avLst>
              <a:gd name="adj" fmla="val 5682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11" name="Text 8"/>
          <p:cNvSpPr/>
          <p:nvPr/>
        </p:nvSpPr>
        <p:spPr>
          <a:xfrm>
            <a:off x="6373713" y="3064669"/>
            <a:ext cx="25463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일본과 해외의 미디어 문화</a:t>
            </a:r>
            <a:endParaRPr lang="en-US" sz="1822" dirty="0"/>
          </a:p>
        </p:txBody>
      </p:sp>
      <p:sp>
        <p:nvSpPr>
          <p:cNvPr id="12" name="Text 9"/>
          <p:cNvSpPr/>
          <p:nvPr/>
        </p:nvSpPr>
        <p:spPr>
          <a:xfrm>
            <a:off x="6373714" y="3465017"/>
            <a:ext cx="3934818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일본 스튜디오와 다른 국가의 국내 프로듀서 간의 초기 공동 제작이 외국 관객에게 애니메이션을 소개하고 글로벌 인식을 형성하는 데 중요한 역할을 했다는 것을 다룹니다.</a:t>
            </a:r>
            <a:endParaRPr lang="en-US" sz="1458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720770-92C0-96AC-6C64-2395F0F1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7" y="2020789"/>
            <a:ext cx="187325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94333" y="3552826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ko-KR" altLang="en-US" sz="1500"/>
          </a:p>
        </p:txBody>
      </p:sp>
      <p:sp>
        <p:nvSpPr>
          <p:cNvPr id="7" name="Text 4"/>
          <p:cNvSpPr/>
          <p:nvPr/>
        </p:nvSpPr>
        <p:spPr>
          <a:xfrm>
            <a:off x="845443" y="3587552"/>
            <a:ext cx="1143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296094" y="3616424"/>
            <a:ext cx="352425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국가별 애니 시청자 수와 오타쿠 수는</a:t>
            </a:r>
            <a:endParaRPr lang="en-US" sz="1822" dirty="0"/>
          </a:p>
        </p:txBody>
      </p:sp>
      <p:sp>
        <p:nvSpPr>
          <p:cNvPr id="9" name="Text 6"/>
          <p:cNvSpPr/>
          <p:nvPr/>
        </p:nvSpPr>
        <p:spPr>
          <a:xfrm>
            <a:off x="1296094" y="4016772"/>
            <a:ext cx="4445000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일본 교역량 </a:t>
            </a:r>
            <a:r>
              <a:rPr lang="en-US" sz="1822" dirty="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순위와</a:t>
            </a: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822" dirty="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정비례</a:t>
            </a: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1822" dirty="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관계일</a:t>
            </a:r>
            <a:r>
              <a:rPr lang="en-US" sz="182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것이다.</a:t>
            </a:r>
            <a:endParaRPr lang="en-US" sz="1822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A4DC28-B60A-B22D-C156-93440D496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7" y="2209007"/>
            <a:ext cx="1738993" cy="1108481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1698328" y="3255467"/>
            <a:ext cx="7645400" cy="462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645"/>
              </a:lnSpc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user-details_2023.csv에서 Location 컬럼 이용</a:t>
            </a:r>
            <a:endParaRPr lang="en-US" sz="2916" dirty="0"/>
          </a:p>
        </p:txBody>
      </p:sp>
      <p:sp>
        <p:nvSpPr>
          <p:cNvPr id="6" name="Text 4"/>
          <p:cNvSpPr/>
          <p:nvPr/>
        </p:nvSpPr>
        <p:spPr>
          <a:xfrm>
            <a:off x="1698328" y="3996035"/>
            <a:ext cx="4152900" cy="462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645"/>
              </a:lnSpc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결측치 제외 및 이상값 제외</a:t>
            </a:r>
            <a:endParaRPr lang="en-US" sz="2916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958679-170A-B40E-33BD-700C4A48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8" y="2398866"/>
            <a:ext cx="1204980" cy="78706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1698328" y="2334517"/>
            <a:ext cx="2962573" cy="462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645"/>
              </a:lnSpc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오타쿠</a:t>
            </a:r>
            <a:endParaRPr lang="en-US" sz="2916" dirty="0"/>
          </a:p>
        </p:txBody>
      </p:sp>
      <p:sp>
        <p:nvSpPr>
          <p:cNvPr id="6" name="Text 4"/>
          <p:cNvSpPr/>
          <p:nvPr/>
        </p:nvSpPr>
        <p:spPr>
          <a:xfrm>
            <a:off x="1698328" y="3075086"/>
            <a:ext cx="43688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500편 이상의 애니를 완결까지 본 사람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698328" y="3422154"/>
            <a:ext cx="8795345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1698328" y="4273747"/>
            <a:ext cx="2962573" cy="4628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645"/>
              </a:lnSpc>
            </a:pPr>
            <a:r>
              <a:rPr lang="en-US" sz="291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애니 시청자</a:t>
            </a:r>
            <a:endParaRPr lang="en-US" sz="2916" dirty="0"/>
          </a:p>
        </p:txBody>
      </p:sp>
      <p:sp>
        <p:nvSpPr>
          <p:cNvPr id="9" name="Text 7"/>
          <p:cNvSpPr/>
          <p:nvPr/>
        </p:nvSpPr>
        <p:spPr>
          <a:xfrm>
            <a:off x="1698328" y="4944960"/>
            <a:ext cx="618490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해외 최대 아니메 플랫폼 기업 My Anime List 이용자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1698328" y="5361384"/>
            <a:ext cx="8795345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17306D-356B-1CAD-2602-2BE8F925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8" y="1069395"/>
            <a:ext cx="3375479" cy="9565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1649</Words>
  <Application>Microsoft Office PowerPoint</Application>
  <PresentationFormat>와이드스크린</PresentationFormat>
  <Paragraphs>217</Paragraphs>
  <Slides>111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9" baseType="lpstr">
      <vt:lpstr>GungsuhChe</vt:lpstr>
      <vt:lpstr>맑은 고딕</vt:lpstr>
      <vt:lpstr>Arial</vt:lpstr>
      <vt:lpstr>Consolas</vt:lpstr>
      <vt:lpstr>Roboto</vt:lpstr>
      <vt:lpstr>Roboto Slab</vt:lpstr>
      <vt:lpstr>Wingdings</vt:lpstr>
      <vt:lpstr>Office 테마</vt:lpstr>
      <vt:lpstr>MY ANIME LIST  DATA SET 시각화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ANIME LIST  DATA SET 시각화</dc:title>
  <dc:creator>이시명</dc:creator>
  <cp:lastModifiedBy>아 노</cp:lastModifiedBy>
  <cp:revision>10</cp:revision>
  <dcterms:created xsi:type="dcterms:W3CDTF">2024-01-23T01:15:35Z</dcterms:created>
  <dcterms:modified xsi:type="dcterms:W3CDTF">2024-01-23T05:58:17Z</dcterms:modified>
</cp:coreProperties>
</file>